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349" r:id="rId2"/>
    <p:sldId id="366" r:id="rId3"/>
    <p:sldId id="376" r:id="rId4"/>
    <p:sldId id="374" r:id="rId5"/>
    <p:sldId id="368" r:id="rId6"/>
    <p:sldId id="369" r:id="rId7"/>
    <p:sldId id="370" r:id="rId8"/>
    <p:sldId id="371" r:id="rId9"/>
    <p:sldId id="372" r:id="rId10"/>
    <p:sldId id="373" r:id="rId11"/>
    <p:sldId id="417" r:id="rId12"/>
    <p:sldId id="375" r:id="rId13"/>
    <p:sldId id="377" r:id="rId14"/>
    <p:sldId id="378" r:id="rId15"/>
    <p:sldId id="390" r:id="rId16"/>
    <p:sldId id="391" r:id="rId17"/>
    <p:sldId id="392" r:id="rId18"/>
    <p:sldId id="393" r:id="rId19"/>
    <p:sldId id="353" r:id="rId20"/>
    <p:sldId id="416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328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52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5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50" r:id="rId74"/>
    <p:sldId id="316" r:id="rId75"/>
    <p:sldId id="319" r:id="rId76"/>
    <p:sldId id="318" r:id="rId77"/>
    <p:sldId id="322" r:id="rId78"/>
    <p:sldId id="323" r:id="rId79"/>
    <p:sldId id="324" r:id="rId80"/>
    <p:sldId id="325" r:id="rId81"/>
    <p:sldId id="326" r:id="rId82"/>
    <p:sldId id="327" r:id="rId83"/>
    <p:sldId id="413" r:id="rId84"/>
    <p:sldId id="414" r:id="rId85"/>
    <p:sldId id="415" r:id="rId86"/>
  </p:sldIdLst>
  <p:sldSz cx="12192000" cy="6858000"/>
  <p:notesSz cx="6858000" cy="9144000"/>
  <p:embeddedFontLst>
    <p:embeddedFont>
      <p:font typeface="맑은 고딕" panose="020B0503020000020004" pitchFamily="50" charset="-127"/>
      <p:regular r:id="rId88"/>
      <p:bold r:id="rId89"/>
    </p:embeddedFont>
    <p:embeddedFont>
      <p:font typeface="배달의민족 한나" panose="02020603020101020101" pitchFamily="18" charset="-127"/>
      <p:bold r:id="rId90"/>
    </p:embeddedFont>
    <p:embeddedFont>
      <p:font typeface="10X10" panose="020D0604000000000000" pitchFamily="50" charset="-127"/>
      <p:regular r:id="rId91"/>
    </p:embeddedFont>
    <p:embeddedFont>
      <p:font typeface="배달의민족 한나는 열한살" panose="020B0600000101010101" pitchFamily="50" charset="-127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9A5"/>
    <a:srgbClr val="06465B"/>
    <a:srgbClr val="4BB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8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13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8B112-A0DE-4E16-AE91-4369610A8F86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C5D41-DEE0-408F-8CED-DDC73F56B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7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619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7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765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44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제목을 눌러 상세보기후의 조회수 증가 부분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글쓰기 버튼 활성화- 관리자. 그룹장 뿐만 아닌 모든 회원들이 글쓰기 버튼 활성화가 가능하다</a:t>
            </a:r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37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parameter로 accessno값을 받아오고 writeform에서 값을 주어 공개 범위를 설정하였습니다.</a:t>
            </a: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66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85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70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19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689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65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949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46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503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545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832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26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824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733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58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1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73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5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94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63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238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31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제목입력칸</a:t>
            </a:r>
          </a:p>
        </p:txBody>
      </p:sp>
    </p:spTree>
    <p:extLst>
      <p:ext uri="{BB962C8B-B14F-4D97-AF65-F5344CB8AC3E}">
        <p14:creationId xmlns:p14="http://schemas.microsoft.com/office/powerpoint/2010/main" val="29097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그인 전 사용자 메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제목입력칸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4691" y="1357745"/>
            <a:ext cx="8714509" cy="5015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/>
          </p:nvPr>
        </p:nvGraphicFramePr>
        <p:xfrm>
          <a:off x="8963891" y="1357745"/>
          <a:ext cx="2937163" cy="494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64">
                  <a:extLst>
                    <a:ext uri="{9D8B030D-6E8A-4147-A177-3AD203B41FA5}">
                      <a16:colId xmlns:a16="http://schemas.microsoft.com/office/drawing/2014/main" val="368221292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19338445"/>
                    </a:ext>
                  </a:extLst>
                </a:gridCol>
              </a:tblGrid>
              <a:tr h="5965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0493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334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79947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1826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73749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3942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4837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224118" y="1443319"/>
            <a:ext cx="8507505" cy="482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118" y="1972235"/>
            <a:ext cx="85075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8"/>
          <a:stretch/>
        </p:blipFill>
        <p:spPr>
          <a:xfrm>
            <a:off x="414414" y="1491777"/>
            <a:ext cx="1006527" cy="43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4603" r="79784" b="91078"/>
          <a:stretch/>
        </p:blipFill>
        <p:spPr>
          <a:xfrm>
            <a:off x="1718814" y="1671638"/>
            <a:ext cx="230589" cy="228742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77683" y="1654886"/>
            <a:ext cx="6853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/>
              <a:t>스터디 찾기        그룹 만들기        도움말                                                                   회원가입         로그인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692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제목입력칸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4691" y="1357745"/>
            <a:ext cx="8714509" cy="5015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/>
          </p:nvPr>
        </p:nvGraphicFramePr>
        <p:xfrm>
          <a:off x="8963891" y="1357745"/>
          <a:ext cx="2937163" cy="494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64">
                  <a:extLst>
                    <a:ext uri="{9D8B030D-6E8A-4147-A177-3AD203B41FA5}">
                      <a16:colId xmlns:a16="http://schemas.microsoft.com/office/drawing/2014/main" val="368221292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19338445"/>
                    </a:ext>
                  </a:extLst>
                </a:gridCol>
              </a:tblGrid>
              <a:tr h="5965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0493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334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79947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1826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73749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3942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4837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224118" y="1443319"/>
            <a:ext cx="8507505" cy="482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20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메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제목입력칸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4691" y="1357745"/>
            <a:ext cx="8714509" cy="5015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6034549"/>
              </p:ext>
            </p:extLst>
          </p:nvPr>
        </p:nvGraphicFramePr>
        <p:xfrm>
          <a:off x="8963891" y="1357745"/>
          <a:ext cx="2937163" cy="494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64">
                  <a:extLst>
                    <a:ext uri="{9D8B030D-6E8A-4147-A177-3AD203B41FA5}">
                      <a16:colId xmlns:a16="http://schemas.microsoft.com/office/drawing/2014/main" val="368221292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19338445"/>
                    </a:ext>
                  </a:extLst>
                </a:gridCol>
              </a:tblGrid>
              <a:tr h="5965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0493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334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79947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1826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73749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3942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4837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224118" y="1443319"/>
            <a:ext cx="8507505" cy="482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118" y="1972235"/>
            <a:ext cx="85075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8"/>
          <a:stretch/>
        </p:blipFill>
        <p:spPr>
          <a:xfrm>
            <a:off x="414414" y="1491777"/>
            <a:ext cx="1006527" cy="4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1" t="2489" r="2794" b="89978"/>
          <a:stretch/>
        </p:blipFill>
        <p:spPr>
          <a:xfrm>
            <a:off x="7709647" y="1563637"/>
            <a:ext cx="92210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4603" r="79784" b="91078"/>
          <a:stretch/>
        </p:blipFill>
        <p:spPr>
          <a:xfrm>
            <a:off x="1718814" y="1671638"/>
            <a:ext cx="230589" cy="228742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77683" y="1654886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스터디 찾기        그룹 만들기        도움말   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625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룹 메인 메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제목입력칸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4691" y="1357745"/>
            <a:ext cx="8714509" cy="5015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2297872"/>
              </p:ext>
            </p:extLst>
          </p:nvPr>
        </p:nvGraphicFramePr>
        <p:xfrm>
          <a:off x="8963891" y="1357745"/>
          <a:ext cx="2937163" cy="494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64">
                  <a:extLst>
                    <a:ext uri="{9D8B030D-6E8A-4147-A177-3AD203B41FA5}">
                      <a16:colId xmlns:a16="http://schemas.microsoft.com/office/drawing/2014/main" val="368221292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19338445"/>
                    </a:ext>
                  </a:extLst>
                </a:gridCol>
              </a:tblGrid>
              <a:tr h="5965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0493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334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79947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1826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73749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3942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4837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224118" y="1443319"/>
            <a:ext cx="8507505" cy="482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118" y="1972235"/>
            <a:ext cx="85075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8"/>
          <a:stretch/>
        </p:blipFill>
        <p:spPr>
          <a:xfrm>
            <a:off x="414414" y="1491777"/>
            <a:ext cx="1006527" cy="4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1" t="2489" r="2794" b="89978"/>
          <a:stretch/>
        </p:blipFill>
        <p:spPr>
          <a:xfrm>
            <a:off x="7709647" y="1563637"/>
            <a:ext cx="92210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4603" r="79784" b="91078"/>
          <a:stretch/>
        </p:blipFill>
        <p:spPr>
          <a:xfrm>
            <a:off x="1718814" y="1671638"/>
            <a:ext cx="230589" cy="228742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877683" y="1654886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스터디 찾기        그룹 만들기        도움말     </a:t>
            </a:r>
            <a:endParaRPr lang="ko-KR" altLang="en-US" sz="1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24118" y="1972234"/>
            <a:ext cx="1368000" cy="4294094"/>
          </a:xfrm>
          <a:prstGeom prst="rect">
            <a:avLst/>
          </a:prstGeom>
          <a:solidFill>
            <a:srgbClr val="06465B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24116" y="2462299"/>
            <a:ext cx="136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공지사항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스터디일정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파일공유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자유게시판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24117" y="2064875"/>
            <a:ext cx="136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n-lt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+mn-lt"/>
              </a:rPr>
              <a:t>스터디 그룹명</a:t>
            </a:r>
            <a:r>
              <a:rPr lang="en-US" altLang="ko-KR" sz="1400" dirty="0">
                <a:solidFill>
                  <a:schemeClr val="bg1"/>
                </a:solidFill>
                <a:latin typeface="+mn-lt"/>
              </a:rPr>
              <a:t>]</a:t>
            </a:r>
            <a:endParaRPr lang="ko-KR" altLang="en-US" sz="14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4117" y="2462300"/>
            <a:ext cx="1368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4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관리자 메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873" y="268144"/>
            <a:ext cx="4749256" cy="39687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제목입력칸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24691" y="1357745"/>
            <a:ext cx="8714509" cy="50153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72190956"/>
              </p:ext>
            </p:extLst>
          </p:nvPr>
        </p:nvGraphicFramePr>
        <p:xfrm>
          <a:off x="8963891" y="1357745"/>
          <a:ext cx="2937163" cy="494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64">
                  <a:extLst>
                    <a:ext uri="{9D8B030D-6E8A-4147-A177-3AD203B41FA5}">
                      <a16:colId xmlns:a16="http://schemas.microsoft.com/office/drawing/2014/main" val="368221292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19338445"/>
                    </a:ext>
                  </a:extLst>
                </a:gridCol>
              </a:tblGrid>
              <a:tr h="5965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0493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C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07334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79947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1826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73749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3942"/>
                  </a:ext>
                </a:extLst>
              </a:tr>
              <a:tr h="7249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4837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224118" y="1443319"/>
            <a:ext cx="8507505" cy="482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4118" y="1972235"/>
            <a:ext cx="85075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6" t="3678" r="3162" b="89185"/>
          <a:stretch/>
        </p:blipFill>
        <p:spPr>
          <a:xfrm>
            <a:off x="7005507" y="1559311"/>
            <a:ext cx="1536594" cy="3607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24118" y="1972234"/>
            <a:ext cx="1368000" cy="4294094"/>
          </a:xfrm>
          <a:prstGeom prst="rect">
            <a:avLst/>
          </a:prstGeom>
          <a:solidFill>
            <a:srgbClr val="06465B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24119" y="1972233"/>
            <a:ext cx="136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대시보드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회원관리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그룹관리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도움말관리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모집게시판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8"/>
          <a:stretch/>
        </p:blipFill>
        <p:spPr>
          <a:xfrm>
            <a:off x="414414" y="1491777"/>
            <a:ext cx="100652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61708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3564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14400" y="2130427"/>
            <a:ext cx="10363200" cy="1470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853"/>
              </a:spcBef>
              <a:buClr>
                <a:srgbClr val="888888"/>
              </a:buClr>
              <a:buFont typeface="Arial"/>
              <a:buNone/>
              <a:defRPr sz="4267" b="0" i="0" u="none" strike="noStrike" cap="none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609585" marR="0" lvl="1" indent="-12684" algn="ctr" rtl="0">
              <a:spcBef>
                <a:spcPts val="747"/>
              </a:spcBef>
              <a:buClr>
                <a:srgbClr val="888888"/>
              </a:buClr>
              <a:buFont typeface="Arial"/>
              <a:buNone/>
              <a:defRPr sz="37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10X10" panose="020D0604000000000000" pitchFamily="50" charset="-127"/>
                <a:ea typeface="10X10" panose="020D0604000000000000" pitchFamily="50" charset="-127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600" smtClean="0">
                <a:solidFill>
                  <a:srgbClr val="888888"/>
                </a:solidFill>
              </a:rPr>
              <a:pPr algn="r">
                <a:buSzPct val="25000"/>
              </a:pPr>
              <a:t>‹#›</a:t>
            </a:fld>
            <a:endParaRPr lang="en-US" sz="16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84160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2147455" cy="166255"/>
          </a:xfrm>
          <a:prstGeom prst="rect">
            <a:avLst/>
          </a:prstGeom>
          <a:solidFill>
            <a:srgbClr val="064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664036"/>
            <a:ext cx="12191999" cy="193965"/>
          </a:xfrm>
          <a:prstGeom prst="rect">
            <a:avLst/>
          </a:prstGeom>
          <a:solidFill>
            <a:srgbClr val="064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6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0" r:id="rId4"/>
    <p:sldLayoutId id="2147483653" r:id="rId5"/>
    <p:sldLayoutId id="2147483651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1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159" name="Shape 159"/>
          <p:cNvSpPr/>
          <p:nvPr/>
        </p:nvSpPr>
        <p:spPr>
          <a:xfrm>
            <a:off x="3879273" y="-1"/>
            <a:ext cx="4502728" cy="7162799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2340928" y="2244058"/>
            <a:ext cx="7510133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</a:rPr>
              <a:t>S</a:t>
            </a:r>
            <a:r>
              <a:rPr lang="en-US" sz="6000" b="1">
                <a:solidFill>
                  <a:schemeClr val="lt1"/>
                </a:solidFill>
                <a:ea typeface="10X10" panose="020D0604000000000000" pitchFamily="50" charset="-127"/>
              </a:rPr>
              <a:t>tudy</a:t>
            </a:r>
            <a:r>
              <a:rPr lang="en-US" sz="6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</a:rPr>
              <a:t>H</a:t>
            </a:r>
            <a:r>
              <a:rPr lang="en-US" sz="6000" b="1">
                <a:solidFill>
                  <a:schemeClr val="lt1"/>
                </a:solidFill>
                <a:ea typeface="10X10" panose="020D0604000000000000" pitchFamily="50" charset="-127"/>
              </a:rPr>
              <a:t>ub</a:t>
            </a:r>
            <a:endParaRPr lang="en-US" sz="3000" b="1" dirty="0">
              <a:solidFill>
                <a:schemeClr val="lt1"/>
              </a:solidFill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>
                <a:solidFill>
                  <a:schemeClr val="lt1"/>
                </a:solidFill>
                <a:ea typeface="10X10" panose="020D0604000000000000" pitchFamily="50" charset="-127"/>
                <a:sym typeface="Arial"/>
              </a:rPr>
              <a:t>semi-project</a:t>
            </a:r>
            <a:endParaRPr lang="en-US" sz="6000" b="1" dirty="0">
              <a:solidFill>
                <a:schemeClr val="lt1"/>
              </a:solidFill>
              <a:ea typeface="10X10" panose="020D0604000000000000" pitchFamily="50" charset="-127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340928" y="5612666"/>
            <a:ext cx="7510134" cy="114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ea typeface="10X10" panose="020D0604000000000000" pitchFamily="50" charset="-127"/>
              </a:rPr>
              <a:t>Team. </a:t>
            </a:r>
            <a:r>
              <a:rPr lang="ko-KR" altLang="en-US" dirty="0">
                <a:solidFill>
                  <a:schemeClr val="bg1"/>
                </a:solidFill>
                <a:ea typeface="10X10" panose="020D0604000000000000" pitchFamily="50" charset="-127"/>
              </a:rPr>
              <a:t>마지노선</a:t>
            </a:r>
            <a:endParaRPr lang="en-US" dirty="0">
              <a:solidFill>
                <a:schemeClr val="bg1"/>
              </a:solidFill>
              <a:ea typeface="10X10" panose="020D0604000000000000" pitchFamily="50" charset="-127"/>
            </a:endParaRPr>
          </a:p>
          <a:p>
            <a:pPr lvl="0" algn="ctr">
              <a:spcBef>
                <a:spcPts val="0"/>
              </a:spcBef>
              <a:buNone/>
            </a:pPr>
            <a:endParaRPr sz="1600" dirty="0">
              <a:solidFill>
                <a:schemeClr val="bg1"/>
              </a:solidFill>
              <a:ea typeface="10X10" panose="020D0604000000000000" pitchFamily="50" charset="-127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ea typeface="10X10" panose="020D0604000000000000" pitchFamily="50" charset="-127"/>
              </a:rPr>
              <a:t>황효혁</a:t>
            </a:r>
            <a:r>
              <a:rPr lang="en-US" sz="1600" dirty="0">
                <a:solidFill>
                  <a:schemeClr val="bg1"/>
                </a:solidFill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10X10" panose="020D0604000000000000" pitchFamily="50" charset="-127"/>
              </a:rPr>
              <a:t>구미향</a:t>
            </a:r>
            <a:r>
              <a:rPr lang="en-US" sz="1600" dirty="0">
                <a:solidFill>
                  <a:schemeClr val="bg1"/>
                </a:solidFill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10X10" panose="020D0604000000000000" pitchFamily="50" charset="-127"/>
              </a:rPr>
              <a:t>양동균</a:t>
            </a:r>
            <a:r>
              <a:rPr lang="en-US" sz="1600" dirty="0">
                <a:solidFill>
                  <a:schemeClr val="bg1"/>
                </a:solidFill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10X10" panose="020D0604000000000000" pitchFamily="50" charset="-127"/>
              </a:rPr>
              <a:t>윤찬호</a:t>
            </a:r>
            <a:r>
              <a:rPr lang="en-US" sz="1600" dirty="0">
                <a:solidFill>
                  <a:schemeClr val="bg1"/>
                </a:solidFill>
                <a:ea typeface="10X10" panose="020D0604000000000000" pitchFamily="50" charset="-127"/>
              </a:rPr>
              <a:t> </a:t>
            </a:r>
            <a:r>
              <a:rPr lang="en-US" sz="1600" dirty="0" err="1">
                <a:solidFill>
                  <a:schemeClr val="bg1"/>
                </a:solidFill>
                <a:ea typeface="10X10" panose="020D0604000000000000" pitchFamily="50" charset="-127"/>
              </a:rPr>
              <a:t>조남훈</a:t>
            </a:r>
            <a:endParaRPr lang="en-US" sz="1600" dirty="0">
              <a:solidFill>
                <a:schemeClr val="bg1"/>
              </a:solidFill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76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omcat 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1349464"/>
            <a:ext cx="12287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519" y="1324262"/>
            <a:ext cx="1210316" cy="8763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75" y="2750081"/>
            <a:ext cx="790575" cy="1447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107" y="2776266"/>
            <a:ext cx="2377098" cy="139543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343" y="4644945"/>
            <a:ext cx="3242324" cy="12018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688" y="1561626"/>
            <a:ext cx="3364192" cy="638936"/>
          </a:xfrm>
          <a:prstGeom prst="rect">
            <a:avLst/>
          </a:prstGeom>
        </p:spPr>
      </p:pic>
      <p:pic>
        <p:nvPicPr>
          <p:cNvPr id="29" name="Picture 14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53" y="4928859"/>
            <a:ext cx="3359004" cy="7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889" y="4722198"/>
            <a:ext cx="1047316" cy="10473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8915" y="2691484"/>
            <a:ext cx="2608324" cy="1564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259A2F-0F65-4F5B-95D9-BC19F24747E0}"/>
              </a:ext>
            </a:extLst>
          </p:cNvPr>
          <p:cNvSpPr txBox="1"/>
          <p:nvPr/>
        </p:nvSpPr>
        <p:spPr>
          <a:xfrm>
            <a:off x="-1" y="258172"/>
            <a:ext cx="4128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개발환경</a:t>
            </a:r>
            <a:r>
              <a: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도구</a:t>
            </a:r>
            <a:r>
              <a: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언어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58237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551F04-0BA6-402E-B697-97F25118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협업방식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D6D1E-C377-44AA-91A0-07204DFF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3" y="5113626"/>
            <a:ext cx="4648200" cy="80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FDB04B-2326-4882-AFB1-86F971D2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3" y="772391"/>
            <a:ext cx="6657975" cy="4038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9AC604-A300-481E-84F5-78921094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29" y="3481821"/>
            <a:ext cx="69627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42" y="1136072"/>
            <a:ext cx="10444842" cy="5052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4B18C-66D1-4112-AB23-BDCE4AD579A6}"/>
              </a:ext>
            </a:extLst>
          </p:cNvPr>
          <p:cNvSpPr txBox="1"/>
          <p:nvPr/>
        </p:nvSpPr>
        <p:spPr>
          <a:xfrm>
            <a:off x="166254" y="272026"/>
            <a:ext cx="4128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일정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82849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DB Modeling</a:t>
            </a:r>
            <a:endParaRPr lang="en-US" altLang="ko-KR" sz="66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33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959FC4-A155-4FD1-AC31-EB2FD177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Conceptual Design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421B3-8926-4FE5-9B35-2AE1F9E7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1" y="768494"/>
            <a:ext cx="107061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9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872" y="268144"/>
            <a:ext cx="6972503" cy="396874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ko-KR" altLang="en-US" dirty="0"/>
              <a:t>다이어그램 </a:t>
            </a:r>
            <a:r>
              <a:rPr lang="en-US" altLang="ko-KR" dirty="0"/>
              <a:t>- Main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78" y="941295"/>
            <a:ext cx="8614644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7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872" y="268144"/>
            <a:ext cx="6972503" cy="396874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ko-KR" altLang="en-US" dirty="0"/>
              <a:t>다이어그램 </a:t>
            </a:r>
            <a:r>
              <a:rPr lang="en-US" altLang="ko-KR" dirty="0"/>
              <a:t>- Group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35" y="879764"/>
            <a:ext cx="6875930" cy="55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872" y="268144"/>
            <a:ext cx="6972503" cy="396874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ko-KR" altLang="en-US" dirty="0"/>
              <a:t>다이어그램 </a:t>
            </a:r>
            <a:r>
              <a:rPr lang="en-US" altLang="ko-KR" dirty="0"/>
              <a:t>- User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1757362"/>
            <a:ext cx="52863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872" y="268144"/>
            <a:ext cx="6972503" cy="396874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ko-KR" altLang="en-US" dirty="0"/>
              <a:t>다이어그램 </a:t>
            </a:r>
            <a:r>
              <a:rPr lang="en-US" altLang="ko-KR" dirty="0"/>
              <a:t>- Admin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11" y="1021976"/>
            <a:ext cx="6542378" cy="53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9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Part</a:t>
            </a:r>
            <a:r>
              <a:rPr lang="ko-KR" alt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별 소개</a:t>
            </a:r>
            <a:endParaRPr lang="en-US" altLang="ko-KR" sz="54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  <a:p>
            <a:pPr marR="0" lvl="0" algn="ctr" rtl="0">
              <a:spcBef>
                <a:spcPts val="0"/>
              </a:spcBef>
              <a:buSzPct val="25000"/>
            </a:pP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황효혁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: Main,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회원서비스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,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모집게시판</a:t>
            </a:r>
            <a:endParaRPr sz="2000" b="1" i="0" u="none" strike="noStrike" cap="none" dirty="0">
              <a:solidFill>
                <a:schemeClr val="lt1"/>
              </a:solidFill>
              <a:ea typeface="10X10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97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9227976-DA19-4839-B5A7-7365B58319BE}"/>
              </a:ext>
            </a:extLst>
          </p:cNvPr>
          <p:cNvCxnSpPr/>
          <p:nvPr/>
        </p:nvCxnSpPr>
        <p:spPr>
          <a:xfrm flipH="1">
            <a:off x="3017801" y="0"/>
            <a:ext cx="6262255" cy="6858000"/>
          </a:xfrm>
          <a:prstGeom prst="line">
            <a:avLst/>
          </a:prstGeom>
          <a:ln w="38100">
            <a:solidFill>
              <a:srgbClr val="064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242048"/>
            <a:ext cx="24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CONTENTS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02F42-A68C-4B74-961D-A96440B48B7E}"/>
              </a:ext>
            </a:extLst>
          </p:cNvPr>
          <p:cNvSpPr/>
          <p:nvPr/>
        </p:nvSpPr>
        <p:spPr>
          <a:xfrm>
            <a:off x="4564029" y="1690255"/>
            <a:ext cx="3169801" cy="3505200"/>
          </a:xfrm>
          <a:prstGeom prst="rect">
            <a:avLst/>
          </a:prstGeom>
          <a:solidFill>
            <a:schemeClr val="bg1"/>
          </a:solidFill>
          <a:ln w="38100">
            <a:solidFill>
              <a:srgbClr val="06465B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A3DDE4-73A9-46D2-9CCA-1C104B0C3BA3}"/>
              </a:ext>
            </a:extLst>
          </p:cNvPr>
          <p:cNvGrpSpPr/>
          <p:nvPr/>
        </p:nvGrpSpPr>
        <p:grpSpPr>
          <a:xfrm>
            <a:off x="4892014" y="1929035"/>
            <a:ext cx="2513830" cy="3027640"/>
            <a:chOff x="6785544" y="2032132"/>
            <a:chExt cx="2513830" cy="3027640"/>
          </a:xfrm>
          <a:noFill/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734900-10D3-4431-9A39-C1ED02591B34}"/>
                </a:ext>
              </a:extLst>
            </p:cNvPr>
            <p:cNvSpPr txBox="1"/>
            <p:nvPr/>
          </p:nvSpPr>
          <p:spPr>
            <a:xfrm>
              <a:off x="7573127" y="4536552"/>
              <a:ext cx="923651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Q&amp;A</a:t>
              </a:r>
              <a:endPara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3F6491-8DF8-4FD3-81A8-EA42093D53D4}"/>
                </a:ext>
              </a:extLst>
            </p:cNvPr>
            <p:cNvSpPr txBox="1"/>
            <p:nvPr/>
          </p:nvSpPr>
          <p:spPr>
            <a:xfrm>
              <a:off x="7009164" y="2032132"/>
              <a:ext cx="2066591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Project</a:t>
              </a:r>
              <a:r>
                <a:rPr lang="ko-KR" altLang="en-US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소개</a:t>
              </a:r>
              <a:endPara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A5FF4F-1880-423E-99EF-1C4C2E86921D}"/>
                </a:ext>
              </a:extLst>
            </p:cNvPr>
            <p:cNvSpPr txBox="1"/>
            <p:nvPr/>
          </p:nvSpPr>
          <p:spPr>
            <a:xfrm>
              <a:off x="7256026" y="2692532"/>
              <a:ext cx="1572866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DB</a:t>
              </a:r>
              <a:r>
                <a:rPr lang="ko-KR" altLang="en-US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모델링</a:t>
              </a:r>
              <a:endPara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8AAB3E-2060-4809-A4E2-62764C372AA5}"/>
                </a:ext>
              </a:extLst>
            </p:cNvPr>
            <p:cNvSpPr txBox="1"/>
            <p:nvPr/>
          </p:nvSpPr>
          <p:spPr>
            <a:xfrm>
              <a:off x="7063665" y="3352932"/>
              <a:ext cx="1957588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파트별 소개 </a:t>
              </a:r>
              <a:endPara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FCB173-D4DA-4DDD-AC9B-5F97CFFF51A2}"/>
                </a:ext>
              </a:extLst>
            </p:cNvPr>
            <p:cNvSpPr txBox="1"/>
            <p:nvPr/>
          </p:nvSpPr>
          <p:spPr>
            <a:xfrm>
              <a:off x="6785544" y="4013332"/>
              <a:ext cx="2513830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8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Demonstration</a:t>
              </a:r>
              <a:endPara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67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551F04-0BA6-402E-B697-97F25118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76E31-75ED-498E-A368-87BBC6709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r="7955"/>
          <a:stretch/>
        </p:blipFill>
        <p:spPr>
          <a:xfrm>
            <a:off x="471054" y="942109"/>
            <a:ext cx="11222182" cy="52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회원가입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76" y="2190750"/>
            <a:ext cx="4629150" cy="247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4410075"/>
            <a:ext cx="4248743" cy="110505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238219"/>
            <a:ext cx="4267796" cy="111458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343025" y="3352800"/>
            <a:ext cx="4181475" cy="1057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Straight Arrow Connector 11"/>
          <p:cNvCxnSpPr>
            <a:stCxn id="10" idx="3"/>
            <a:endCxn id="5" idx="1"/>
          </p:cNvCxnSpPr>
          <p:nvPr/>
        </p:nvCxnSpPr>
        <p:spPr>
          <a:xfrm>
            <a:off x="5524500" y="3881438"/>
            <a:ext cx="1381125" cy="10811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7" idx="1"/>
          </p:cNvCxnSpPr>
          <p:nvPr/>
        </p:nvCxnSpPr>
        <p:spPr>
          <a:xfrm flipV="1">
            <a:off x="5524500" y="2795510"/>
            <a:ext cx="1381125" cy="1085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87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회원가입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" y="1835851"/>
            <a:ext cx="46767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1903"/>
            <a:ext cx="4153480" cy="523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3" y="4542104"/>
            <a:ext cx="4201111" cy="981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3513998"/>
            <a:ext cx="4210638" cy="943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7314"/>
            <a:ext cx="4220164" cy="971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4529"/>
            <a:ext cx="4086795" cy="466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3" y="5608315"/>
            <a:ext cx="4201111" cy="9335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972175" y="2333625"/>
            <a:ext cx="4448174" cy="430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752475" y="2971800"/>
            <a:ext cx="40767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2" name="Straight Arrow Connector 21"/>
          <p:cNvCxnSpPr>
            <a:endCxn id="8" idx="1"/>
          </p:cNvCxnSpPr>
          <p:nvPr/>
        </p:nvCxnSpPr>
        <p:spPr>
          <a:xfrm flipV="1">
            <a:off x="4857750" y="2943157"/>
            <a:ext cx="1238250" cy="485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687050" y="2457314"/>
            <a:ext cx="0" cy="3991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52475" y="2457314"/>
            <a:ext cx="4076700" cy="514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7" name="Straight Arrow Connector 26"/>
          <p:cNvCxnSpPr>
            <a:stCxn id="25" idx="3"/>
            <a:endCxn id="28" idx="1"/>
          </p:cNvCxnSpPr>
          <p:nvPr/>
        </p:nvCxnSpPr>
        <p:spPr>
          <a:xfrm flipV="1">
            <a:off x="4829175" y="1228725"/>
            <a:ext cx="1143000" cy="1485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972175" y="495300"/>
            <a:ext cx="4448174" cy="146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0610850" y="665018"/>
            <a:ext cx="9525" cy="1087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8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" y="1835851"/>
            <a:ext cx="4676775" cy="38385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회원가입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895690"/>
            <a:ext cx="4181475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90" y="4990953"/>
            <a:ext cx="4091559" cy="4953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4259929"/>
            <a:ext cx="4115374" cy="4953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002508"/>
            <a:ext cx="2838846" cy="4382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676374"/>
            <a:ext cx="2838846" cy="4763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77050" y="1835851"/>
            <a:ext cx="3457575" cy="1490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050" y="4127794"/>
            <a:ext cx="4486275" cy="1546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5799" y="4362415"/>
            <a:ext cx="4181475" cy="466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Straight Arrow Connector 13"/>
          <p:cNvCxnSpPr>
            <a:stCxn id="5" idx="3"/>
            <a:endCxn id="10" idx="1"/>
          </p:cNvCxnSpPr>
          <p:nvPr/>
        </p:nvCxnSpPr>
        <p:spPr>
          <a:xfrm flipV="1">
            <a:off x="4867275" y="2581183"/>
            <a:ext cx="2009775" cy="1547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  <a:endCxn id="11" idx="1"/>
          </p:cNvCxnSpPr>
          <p:nvPr/>
        </p:nvCxnSpPr>
        <p:spPr>
          <a:xfrm>
            <a:off x="4867274" y="4595778"/>
            <a:ext cx="2009776" cy="305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01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회원가입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29" y="1835851"/>
            <a:ext cx="4677428" cy="382958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4" name="Straight Arrow Connector 13"/>
          <p:cNvCxnSpPr>
            <a:stCxn id="6" idx="3"/>
            <a:endCxn id="11" idx="1"/>
          </p:cNvCxnSpPr>
          <p:nvPr/>
        </p:nvCxnSpPr>
        <p:spPr>
          <a:xfrm flipV="1">
            <a:off x="5131117" y="3750643"/>
            <a:ext cx="1766612" cy="449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" y="1835851"/>
            <a:ext cx="4676775" cy="38385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9240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로그인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5" y="1459678"/>
            <a:ext cx="5422769" cy="39386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42" y="2988160"/>
            <a:ext cx="5582429" cy="24101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5163671" y="4193241"/>
            <a:ext cx="1174771" cy="497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06770" y="404018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실패</a:t>
            </a:r>
          </a:p>
        </p:txBody>
      </p:sp>
      <p:cxnSp>
        <p:nvCxnSpPr>
          <p:cNvPr id="10" name="Straight Arrow Connector 9"/>
          <p:cNvCxnSpPr>
            <a:endCxn id="3" idx="3"/>
          </p:cNvCxnSpPr>
          <p:nvPr/>
        </p:nvCxnSpPr>
        <p:spPr>
          <a:xfrm flipH="1" flipV="1">
            <a:off x="5849734" y="3429000"/>
            <a:ext cx="5381250" cy="16701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4" idx="1"/>
          </p:cNvCxnSpPr>
          <p:nvPr/>
        </p:nvCxnSpPr>
        <p:spPr>
          <a:xfrm flipV="1">
            <a:off x="3270325" y="2113709"/>
            <a:ext cx="3068117" cy="250132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38442" y="1459678"/>
            <a:ext cx="5582429" cy="1308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74105" y="1929043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메인화면으로 이동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4266" y="203840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43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회원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임시 비밀번호 발급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100" y="4249509"/>
            <a:ext cx="3381847" cy="16480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" y="4902063"/>
            <a:ext cx="5906324" cy="3429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" y="1576213"/>
            <a:ext cx="5696745" cy="24863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615180" y="4062585"/>
            <a:ext cx="1" cy="839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8" idx="1"/>
          </p:cNvCxnSpPr>
          <p:nvPr/>
        </p:nvCxnSpPr>
        <p:spPr>
          <a:xfrm>
            <a:off x="6673132" y="5073537"/>
            <a:ext cx="12819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8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스터디 찾기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0" y="1236352"/>
            <a:ext cx="866896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3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스터디 찾기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83" y="1703142"/>
            <a:ext cx="862132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스터디 찾기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09" y="1684089"/>
            <a:ext cx="8640381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Project Introduction</a:t>
            </a:r>
            <a:endParaRPr lang="en-US" altLang="ko-KR" sz="66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48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스터디 찾기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1980998"/>
            <a:ext cx="863085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26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preview 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1833340"/>
            <a:ext cx="8487960" cy="3191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1685681"/>
            <a:ext cx="9726382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preview 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1833340"/>
            <a:ext cx="8487960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5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리스트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73" y="1039906"/>
            <a:ext cx="9606654" cy="54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6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1072349"/>
            <a:ext cx="1128870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0" y="977056"/>
            <a:ext cx="10239940" cy="5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2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5" y="1016091"/>
            <a:ext cx="10194490" cy="54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80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78" y="1092380"/>
            <a:ext cx="8585044" cy="51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9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8" y="1209438"/>
            <a:ext cx="1102196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 dirty="0"/>
              <a:t>그룹 모집 서비스</a:t>
            </a:r>
            <a:br>
              <a:rPr lang="en-US" altLang="ko-KR" dirty="0"/>
            </a:b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</a:rPr>
              <a:t>모집 게시판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1" y="1190362"/>
            <a:ext cx="11193437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44C0F8-6087-4838-817F-5C0E888980BB}"/>
              </a:ext>
            </a:extLst>
          </p:cNvPr>
          <p:cNvSpPr txBox="1"/>
          <p:nvPr/>
        </p:nvSpPr>
        <p:spPr>
          <a:xfrm>
            <a:off x="152399" y="272026"/>
            <a:ext cx="288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Team</a:t>
            </a:r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Members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8A1364-B68C-4D24-B606-72CE23266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r="718" b="25320"/>
          <a:stretch/>
        </p:blipFill>
        <p:spPr>
          <a:xfrm>
            <a:off x="7340055" y="1288628"/>
            <a:ext cx="2002327" cy="265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A537F2-9E8F-4130-B319-6C26E98D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5" y="1275903"/>
            <a:ext cx="1998793" cy="2658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2FD74-D8E7-45B9-ADEC-50D3B504FE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/>
          <a:stretch/>
        </p:blipFill>
        <p:spPr>
          <a:xfrm>
            <a:off x="9518605" y="1256113"/>
            <a:ext cx="2216195" cy="2678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3CA188-3E18-4199-815F-A07F4E6EC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96" t="2082" r="37165"/>
          <a:stretch/>
        </p:blipFill>
        <p:spPr>
          <a:xfrm>
            <a:off x="5043053" y="1275902"/>
            <a:ext cx="2120780" cy="265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F08745-1449-4F8E-B8F6-BA76B7A88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127" y="1291989"/>
            <a:ext cx="1988756" cy="2651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/>
          <p:cNvSpPr/>
          <p:nvPr/>
        </p:nvSpPr>
        <p:spPr>
          <a:xfrm>
            <a:off x="9342382" y="3943664"/>
            <a:ext cx="269961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조남훈</a:t>
            </a:r>
            <a:endParaRPr lang="en-US" altLang="ko-KR" sz="20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그룹자유게시판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65445-3007-4483-AF41-54A465DF0C20}"/>
              </a:ext>
            </a:extLst>
          </p:cNvPr>
          <p:cNvSpPr txBox="1"/>
          <p:nvPr/>
        </p:nvSpPr>
        <p:spPr>
          <a:xfrm>
            <a:off x="376233" y="3934298"/>
            <a:ext cx="232627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황효혁(팀장)</a:t>
            </a:r>
            <a:endParaRPr lang="en-US" altLang="ko-KR" sz="20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회원관리기능(회원 가입,</a:t>
            </a:r>
            <a:endParaRPr lang="en-US" altLang="ko-KR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수정,탈퇴)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모집게시판 </a:t>
            </a:r>
          </a:p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A23E1-7D21-48BD-956D-A52FDFD5D151}"/>
              </a:ext>
            </a:extLst>
          </p:cNvPr>
          <p:cNvSpPr txBox="1"/>
          <p:nvPr/>
        </p:nvSpPr>
        <p:spPr>
          <a:xfrm>
            <a:off x="2928580" y="3943664"/>
            <a:ext cx="182133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구미향</a:t>
            </a:r>
            <a:endParaRPr lang="en-US" altLang="ko-KR" sz="20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 일관성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도움말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관리자페이지</a:t>
            </a:r>
          </a:p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E1F80-DB99-4589-923C-3985AC9004EF}"/>
              </a:ext>
            </a:extLst>
          </p:cNvPr>
          <p:cNvSpPr txBox="1"/>
          <p:nvPr/>
        </p:nvSpPr>
        <p:spPr>
          <a:xfrm>
            <a:off x="7531999" y="4149856"/>
            <a:ext cx="167385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윤찬호</a:t>
            </a:r>
            <a:endParaRPr lang="en-US" altLang="ko-KR" sz="20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20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그룹 공지게시판 </a:t>
            </a:r>
          </a:p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684FA-7962-4772-8991-0F1E9CFE7659}"/>
              </a:ext>
            </a:extLst>
          </p:cNvPr>
          <p:cNvSpPr txBox="1"/>
          <p:nvPr/>
        </p:nvSpPr>
        <p:spPr>
          <a:xfrm>
            <a:off x="5367671" y="3943664"/>
            <a:ext cx="153279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양동균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</a:t>
            </a: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그룹메인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,Q&amp;A,</a:t>
            </a:r>
          </a:p>
          <a:p>
            <a:pPr algn="ctr">
              <a:lnSpc>
                <a:spcPct val="200000"/>
              </a:lnSpc>
            </a:pP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그룹일정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6603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2147212" y="2396459"/>
            <a:ext cx="7897574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Part</a:t>
            </a:r>
            <a:r>
              <a:rPr lang="ko-KR" alt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별 소개</a:t>
            </a:r>
            <a:endParaRPr lang="en-US" altLang="ko-KR" sz="54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  <a:p>
            <a:pPr marR="0" lvl="0" algn="ctr" rtl="0">
              <a:spcBef>
                <a:spcPts val="0"/>
              </a:spcBef>
              <a:buSzPct val="25000"/>
            </a:pP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양동균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: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그룹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Main, QnA,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일정</a:t>
            </a:r>
            <a:endParaRPr sz="2000" b="1" i="0" u="none" strike="noStrike" cap="none" dirty="0">
              <a:solidFill>
                <a:schemeClr val="lt1"/>
              </a:solidFill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lt1"/>
              </a:solidFill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79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만들기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5" y="844240"/>
            <a:ext cx="5357676" cy="329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170641" y="3752853"/>
            <a:ext cx="1247881" cy="339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22" idx="2"/>
            <a:endCxn id="1030" idx="0"/>
          </p:cNvCxnSpPr>
          <p:nvPr/>
        </p:nvCxnSpPr>
        <p:spPr>
          <a:xfrm>
            <a:off x="1794582" y="4092063"/>
            <a:ext cx="6364" cy="4867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48" y="4578833"/>
            <a:ext cx="1904396" cy="77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85126" y="5380385"/>
            <a:ext cx="2818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버튼 클릭시 숨겨져있는 </a:t>
            </a:r>
            <a:r>
              <a:rPr lang="en-US" altLang="ko-KR" sz="1400">
                <a:latin typeface="+mj-lt"/>
              </a:rPr>
              <a:t>file</a:t>
            </a:r>
            <a:r>
              <a:rPr lang="ko-KR" altLang="en-US" sz="1400">
                <a:latin typeface="+mj-lt"/>
              </a:rPr>
              <a:t> </a:t>
            </a:r>
            <a:endParaRPr lang="en-US" altLang="ko-KR" sz="1400">
              <a:latin typeface="+mj-lt"/>
            </a:endParaRPr>
          </a:p>
          <a:p>
            <a:r>
              <a:rPr lang="ko-KR" altLang="en-US" sz="1400">
                <a:latin typeface="+mj-lt"/>
              </a:rPr>
              <a:t>타입의</a:t>
            </a:r>
            <a:r>
              <a:rPr lang="ko-KR" altLang="en-US" sz="1400"/>
              <a:t> </a:t>
            </a:r>
            <a:r>
              <a:rPr lang="en-US" altLang="ko-KR" sz="1400"/>
              <a:t>input</a:t>
            </a:r>
            <a:r>
              <a:rPr lang="ko-KR" altLang="en-US" sz="1400"/>
              <a:t>태그를 실행합니다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43" y="1971381"/>
            <a:ext cx="5392184" cy="319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520882" y="5323944"/>
            <a:ext cx="321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선택된 파일의 확장자가 이미지라면 미리보기화면에 보여줍니다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cxnSp>
        <p:nvCxnSpPr>
          <p:cNvPr id="29" name="직선 연결선 28"/>
          <p:cNvCxnSpPr/>
          <p:nvPr/>
        </p:nvCxnSpPr>
        <p:spPr>
          <a:xfrm>
            <a:off x="6546573" y="4966355"/>
            <a:ext cx="35648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3104815" y="3505201"/>
            <a:ext cx="3416067" cy="13914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07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9" y="1110612"/>
            <a:ext cx="7535929" cy="463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메인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521824" y="1822269"/>
            <a:ext cx="6093822" cy="3193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23" y="2372125"/>
            <a:ext cx="17049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82" y="2699377"/>
            <a:ext cx="16954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95001" y="3800875"/>
            <a:ext cx="363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각각의 리스트들을 </a:t>
            </a:r>
            <a:r>
              <a:rPr lang="en-US" altLang="ko-KR" sz="1400"/>
              <a:t>ajax</a:t>
            </a:r>
            <a:r>
              <a:rPr lang="ko-KR" altLang="en-US" sz="1400"/>
              <a:t>를 통해 호출합니다</a:t>
            </a:r>
          </a:p>
        </p:txBody>
      </p:sp>
    </p:spTree>
    <p:extLst>
      <p:ext uri="{BB962C8B-B14F-4D97-AF65-F5344CB8AC3E}">
        <p14:creationId xmlns:p14="http://schemas.microsoft.com/office/powerpoint/2010/main" val="1668073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메인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회원초대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8" y="1609657"/>
            <a:ext cx="4502468" cy="338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265386" y="1103330"/>
            <a:ext cx="6828643" cy="4395107"/>
            <a:chOff x="5280624" y="391404"/>
            <a:chExt cx="6828643" cy="439510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624" y="391404"/>
              <a:ext cx="6433527" cy="4395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759334" y="1837490"/>
              <a:ext cx="4349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그룹에 속하지 않는 사람만 검색가능하고 초대버튼 클릭시 회원에게 초대 메시지가 발송됩니다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7406640" y="1737361"/>
              <a:ext cx="306324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1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메인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회원관리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8" y="1609657"/>
            <a:ext cx="4504946" cy="338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94" y="649877"/>
            <a:ext cx="66770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5424479" y="2279606"/>
            <a:ext cx="6333054" cy="3494179"/>
            <a:chOff x="5424479" y="2279606"/>
            <a:chExt cx="6333054" cy="3494179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79" y="2279606"/>
              <a:ext cx="6333054" cy="349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6459583" y="4020161"/>
              <a:ext cx="249500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9112304" y="3690069"/>
              <a:ext cx="25603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UNG_STATE</a:t>
              </a:r>
              <a:r>
                <a:rPr lang="ko-KR" altLang="en-US" sz="1100"/>
                <a:t>를 통해 그룹원인지</a:t>
              </a:r>
              <a:endParaRPr lang="en-US" altLang="ko-KR" sz="1100"/>
            </a:p>
            <a:p>
              <a:r>
                <a:rPr lang="ko-KR" altLang="en-US" sz="1100"/>
                <a:t>대기중인지 여부를 판단합니다</a:t>
              </a:r>
              <a:r>
                <a:rPr lang="en-US" altLang="ko-KR" sz="1100"/>
                <a:t>.</a:t>
              </a:r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33423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메인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해제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90321" y="659856"/>
            <a:ext cx="9274813" cy="5499100"/>
            <a:chOff x="2749549" y="881924"/>
            <a:chExt cx="9274813" cy="5499100"/>
          </a:xfrm>
        </p:grpSpPr>
        <p:grpSp>
          <p:nvGrpSpPr>
            <p:cNvPr id="4" name="그룹 3"/>
            <p:cNvGrpSpPr/>
            <p:nvPr/>
          </p:nvGrpSpPr>
          <p:grpSpPr>
            <a:xfrm>
              <a:off x="2749549" y="881924"/>
              <a:ext cx="8978900" cy="5499100"/>
              <a:chOff x="2749549" y="881924"/>
              <a:chExt cx="8978900" cy="5499100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9549" y="881924"/>
                <a:ext cx="8978900" cy="549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0972800" y="5617029"/>
                <a:ext cx="581297" cy="1828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830" y="4421777"/>
              <a:ext cx="2841532" cy="917445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 flipH="1" flipV="1">
              <a:off x="10861766" y="5339222"/>
              <a:ext cx="241663" cy="2778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9" y="1348630"/>
            <a:ext cx="4886325" cy="451485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203" y="1269348"/>
            <a:ext cx="5803931" cy="2460444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9296402" y="3717092"/>
            <a:ext cx="376644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150" idx="1"/>
          </p:cNvCxnSpPr>
          <p:nvPr/>
        </p:nvCxnSpPr>
        <p:spPr>
          <a:xfrm flipH="1">
            <a:off x="5384484" y="2499570"/>
            <a:ext cx="47671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092440" y="1992086"/>
            <a:ext cx="2286000" cy="65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25543" y="2068683"/>
            <a:ext cx="3161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그룹해제시 그룹상태가 </a:t>
            </a:r>
            <a:r>
              <a:rPr lang="en-US" altLang="ko-KR" sz="1100"/>
              <a:t>1</a:t>
            </a:r>
            <a:r>
              <a:rPr lang="ko-KR" altLang="en-US" sz="1100"/>
              <a:t>로</a:t>
            </a:r>
            <a:r>
              <a:rPr lang="en-US" altLang="ko-KR" sz="1100"/>
              <a:t>, </a:t>
            </a:r>
            <a:r>
              <a:rPr lang="ko-KR" altLang="en-US" sz="1100"/>
              <a:t> </a:t>
            </a:r>
            <a:r>
              <a:rPr lang="en-US" altLang="ko-KR" sz="1100"/>
              <a:t>DELETE_DATE</a:t>
            </a:r>
            <a:r>
              <a:rPr lang="ko-KR" altLang="en-US" sz="1100"/>
              <a:t>가 일주일 뒤로 설정됩니다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94" y="659856"/>
            <a:ext cx="6848475" cy="40005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71354" y="2782389"/>
            <a:ext cx="2645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프로시저를 통해 그룹상태가 </a:t>
            </a:r>
            <a:r>
              <a:rPr lang="en-US" altLang="ko-KR" sz="1100"/>
              <a:t>1</a:t>
            </a:r>
            <a:r>
              <a:rPr lang="ko-KR" altLang="en-US" sz="1100"/>
              <a:t>이고 </a:t>
            </a:r>
            <a:r>
              <a:rPr lang="en-US" altLang="ko-KR" sz="1100"/>
              <a:t>DELETE_DATE</a:t>
            </a:r>
            <a:r>
              <a:rPr lang="ko-KR" altLang="en-US" sz="1100"/>
              <a:t>가 오늘 날짜인 그룹의 그룹상태를 </a:t>
            </a:r>
            <a:r>
              <a:rPr lang="en-US" altLang="ko-KR" sz="1100"/>
              <a:t>2</a:t>
            </a:r>
            <a:r>
              <a:rPr lang="ko-KR" altLang="en-US" sz="1100"/>
              <a:t>로 바꿉니다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ko-KR" altLang="en-US" sz="1100"/>
              <a:t>위 프로시저는 잡을 통해 매일 오전 </a:t>
            </a:r>
            <a:r>
              <a:rPr lang="en-US" altLang="ko-KR" sz="1100"/>
              <a:t>3</a:t>
            </a:r>
            <a:r>
              <a:rPr lang="ko-KR" altLang="en-US" sz="1100"/>
              <a:t>시에 실행됩니다</a:t>
            </a:r>
            <a:r>
              <a:rPr lang="en-US" altLang="ko-KR" sz="11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594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일정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일정 등록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0428" y="1621766"/>
            <a:ext cx="10827177" cy="3614466"/>
            <a:chOff x="187325" y="970597"/>
            <a:chExt cx="10827177" cy="3614466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25" y="1067617"/>
              <a:ext cx="6303930" cy="3517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281" y="970597"/>
              <a:ext cx="3503221" cy="2634751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950823" y="3664131"/>
              <a:ext cx="502920" cy="4180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/>
            <p:cNvCxnSpPr>
              <a:stCxn id="5" idx="3"/>
            </p:cNvCxnSpPr>
            <p:nvPr/>
          </p:nvCxnSpPr>
          <p:spPr>
            <a:xfrm flipV="1">
              <a:off x="5453743" y="2826340"/>
              <a:ext cx="2057538" cy="10467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669222" y="3820533"/>
              <a:ext cx="3187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해당 날짜를 클릭하면 일정을 등록할 수 있는 모달화면이 보이게 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528322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메인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87020" y="153571"/>
            <a:ext cx="11577843" cy="6339468"/>
            <a:chOff x="287020" y="153571"/>
            <a:chExt cx="11577843" cy="6339468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" y="1071085"/>
              <a:ext cx="7152277" cy="4791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3484383" y="153571"/>
              <a:ext cx="8380480" cy="6339468"/>
              <a:chOff x="3484383" y="153571"/>
              <a:chExt cx="8380480" cy="6339468"/>
            </a:xfrm>
          </p:grpSpPr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1074" y="153571"/>
                <a:ext cx="3943789" cy="63394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383" y="1369016"/>
                <a:ext cx="4192558" cy="31637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1306286" y="2351908"/>
              <a:ext cx="1645920" cy="4037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/>
            <p:cNvCxnSpPr>
              <a:stCxn id="6" idx="3"/>
            </p:cNvCxnSpPr>
            <p:nvPr/>
          </p:nvCxnSpPr>
          <p:spPr>
            <a:xfrm flipV="1">
              <a:off x="2952206" y="2553788"/>
              <a:ext cx="532177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881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8" y="1045937"/>
            <a:ext cx="5477056" cy="410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79" y="4158977"/>
            <a:ext cx="8879658" cy="232095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</a:t>
            </a:r>
            <a:r>
              <a:rPr lang="en-US" altLang="ko-KR"/>
              <a:t>QnA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QnA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59" y="465637"/>
            <a:ext cx="4393882" cy="292925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699955" y="5362834"/>
            <a:ext cx="1127977" cy="3233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99954" y="4966591"/>
            <a:ext cx="1127977" cy="3233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5270" y="5088623"/>
            <a:ext cx="259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QNA</a:t>
            </a:r>
            <a:r>
              <a:rPr lang="ko-KR" altLang="en-US" sz="1200"/>
              <a:t>게시글번호의 최대값을 불러와 최신순으로 출력할 수 있게합니다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6272349" y="3483429"/>
            <a:ext cx="507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스크롤이 화면 아래에 닿을 경우 </a:t>
            </a:r>
            <a:r>
              <a:rPr lang="en-US" altLang="ko-KR" sz="1200"/>
              <a:t>QNA</a:t>
            </a:r>
            <a:r>
              <a:rPr lang="ko-KR" altLang="en-US" sz="1200"/>
              <a:t>게시글 </a:t>
            </a:r>
            <a:r>
              <a:rPr lang="en-US" altLang="ko-KR" sz="1200"/>
              <a:t>10</a:t>
            </a:r>
            <a:r>
              <a:rPr lang="ko-KR" altLang="en-US" sz="1200"/>
              <a:t>개를 추가로 불러오고</a:t>
            </a:r>
            <a:r>
              <a:rPr lang="en-US" altLang="ko-KR" sz="1200"/>
              <a:t>, </a:t>
            </a:r>
            <a:r>
              <a:rPr lang="ko-KR" altLang="en-US" sz="1200"/>
              <a:t>화면은 불러오기 이전 게시글 제일 아래로 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49781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</a:t>
            </a:r>
            <a:r>
              <a:rPr lang="en-US" altLang="ko-KR"/>
              <a:t>QnA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QnA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등록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3" y="1138102"/>
            <a:ext cx="6365965" cy="103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87" y="2322794"/>
            <a:ext cx="5840843" cy="39486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91796" y="1234440"/>
            <a:ext cx="372291" cy="241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2"/>
          </p:cNvCxnSpPr>
          <p:nvPr/>
        </p:nvCxnSpPr>
        <p:spPr>
          <a:xfrm>
            <a:off x="6377942" y="1476103"/>
            <a:ext cx="440869" cy="8466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5686" y="3154680"/>
            <a:ext cx="3154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제목과 내용이 입력되었는지 여부를 판단해 </a:t>
            </a:r>
            <a:r>
              <a:rPr lang="en-US" altLang="ko-KR" sz="1200"/>
              <a:t>insertqna() </a:t>
            </a:r>
            <a:r>
              <a:rPr lang="ko-KR" altLang="en-US" sz="1200"/>
              <a:t>기능을 실행하게 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223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1911928" y="3789142"/>
            <a:ext cx="2549236" cy="9097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2000" dirty="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Arial"/>
              </a:rPr>
              <a:t>오프라인</a:t>
            </a:r>
            <a:r>
              <a:rPr lang="ko-KR" altLang="en-US" sz="2000" dirty="0">
                <a:solidFill>
                  <a:srgbClr val="5959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Arial"/>
              </a:rPr>
              <a:t> 스터디 그룹</a:t>
            </a:r>
            <a:endParaRPr lang="en-US" sz="1400" dirty="0">
              <a:solidFill>
                <a:srgbClr val="5959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054198" y="3789142"/>
            <a:ext cx="2333188" cy="9768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200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공유검색 </a:t>
            </a:r>
            <a:r>
              <a:rPr lang="ko-KR" altLang="en-US" sz="2000" dirty="0">
                <a:solidFill>
                  <a:srgbClr val="5959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어려움</a:t>
            </a:r>
            <a:endParaRPr lang="en-US" sz="2000" dirty="0">
              <a:solidFill>
                <a:srgbClr val="5959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183075" y="3789142"/>
            <a:ext cx="1983341" cy="530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altLang="en-US" sz="2000" dirty="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Arial"/>
              </a:rPr>
              <a:t>분리</a:t>
            </a:r>
            <a:r>
              <a:rPr lang="ko-KR" altLang="en-US" sz="2000" dirty="0">
                <a:solidFill>
                  <a:srgbClr val="59595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Arial"/>
              </a:rPr>
              <a:t>된 매체</a:t>
            </a:r>
            <a:endParaRPr lang="en-US" sz="1400" dirty="0">
              <a:solidFill>
                <a:srgbClr val="59595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7054" y="4855810"/>
            <a:ext cx="804949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69850" algn="ctr">
              <a:lnSpc>
                <a:spcPct val="150000"/>
              </a:lnSpc>
            </a:pPr>
            <a:r>
              <a:rPr lang="ko-KR" altLang="en-US" sz="2400" dirty="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스터디 그룹을 형성</a:t>
            </a:r>
            <a:r>
              <a:rPr lang="ko-KR" altLang="en-US" sz="2400" dirty="0">
                <a:solidFill>
                  <a:srgbClr val="4343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하고 그룹 내에서의 </a:t>
            </a:r>
            <a:r>
              <a:rPr lang="ko-KR" altLang="en-US" sz="240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소통</a:t>
            </a:r>
            <a:r>
              <a:rPr lang="ko-KR" altLang="en-US" sz="2400">
                <a:solidFill>
                  <a:srgbClr val="4343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 </a:t>
            </a:r>
            <a:endParaRPr lang="ko-KR" altLang="en-US" sz="2400" dirty="0">
              <a:solidFill>
                <a:srgbClr val="4343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indent="-69850" algn="ctr">
              <a:lnSpc>
                <a:spcPct val="150000"/>
              </a:lnSpc>
              <a:buClr>
                <a:schemeClr val="dk1"/>
              </a:buClr>
            </a:pPr>
            <a:r>
              <a:rPr lang="ko-KR" altLang="en-US" sz="2400" dirty="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파일 공유</a:t>
            </a:r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</a:t>
            </a:r>
            <a:r>
              <a:rPr lang="ko-KR" altLang="en-US" sz="2400" dirty="0">
                <a:solidFill>
                  <a:srgbClr val="0689A5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343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용이하게 할 수 있도록 편의를 제공하기 위한 프로젝트</a:t>
            </a:r>
            <a:endParaRPr lang="en-US" altLang="ko-KR" sz="2400" dirty="0">
              <a:solidFill>
                <a:srgbClr val="4343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EC9D4-1781-4040-9E54-2F8A5BC21B15}"/>
              </a:ext>
            </a:extLst>
          </p:cNvPr>
          <p:cNvSpPr txBox="1"/>
          <p:nvPr/>
        </p:nvSpPr>
        <p:spPr>
          <a:xfrm>
            <a:off x="102455" y="287043"/>
            <a:ext cx="306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개발배경 및 목표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BC0DB6B-5E46-407D-AD13-4D661A0D9FF0}"/>
              </a:ext>
            </a:extLst>
          </p:cNvPr>
          <p:cNvSpPr/>
          <p:nvPr/>
        </p:nvSpPr>
        <p:spPr>
          <a:xfrm>
            <a:off x="2034171" y="1551576"/>
            <a:ext cx="2274955" cy="2192646"/>
          </a:xfrm>
          <a:prstGeom prst="ellipse">
            <a:avLst/>
          </a:prstGeom>
          <a:solidFill>
            <a:schemeClr val="bg1"/>
          </a:solidFill>
          <a:ln>
            <a:solidFill>
              <a:srgbClr val="06465B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86CF00-922B-4DD3-8260-EE6C46B80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9"/>
          <a:stretch/>
        </p:blipFill>
        <p:spPr>
          <a:xfrm>
            <a:off x="2048907" y="1697539"/>
            <a:ext cx="2336455" cy="190071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DECD629-AE45-4B9C-A7FE-E974AC47F8D4}"/>
              </a:ext>
            </a:extLst>
          </p:cNvPr>
          <p:cNvSpPr/>
          <p:nvPr/>
        </p:nvSpPr>
        <p:spPr>
          <a:xfrm>
            <a:off x="5054197" y="1596496"/>
            <a:ext cx="2274955" cy="2192646"/>
          </a:xfrm>
          <a:prstGeom prst="ellipse">
            <a:avLst/>
          </a:prstGeom>
          <a:solidFill>
            <a:schemeClr val="bg1"/>
          </a:solidFill>
          <a:ln>
            <a:solidFill>
              <a:srgbClr val="06465B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1AEE19A-A9F4-4AA6-A2E6-E373903B60F4}"/>
              </a:ext>
            </a:extLst>
          </p:cNvPr>
          <p:cNvSpPr/>
          <p:nvPr/>
        </p:nvSpPr>
        <p:spPr>
          <a:xfrm>
            <a:off x="7934721" y="1596496"/>
            <a:ext cx="2274955" cy="2192646"/>
          </a:xfrm>
          <a:prstGeom prst="ellipse">
            <a:avLst/>
          </a:prstGeom>
          <a:solidFill>
            <a:schemeClr val="bg1"/>
          </a:solidFill>
          <a:ln>
            <a:solidFill>
              <a:srgbClr val="06465B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8B258A-11CD-4099-83CA-DA58A6FE7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0"/>
          <a:stretch/>
        </p:blipFill>
        <p:spPr>
          <a:xfrm>
            <a:off x="5346485" y="2006369"/>
            <a:ext cx="1690377" cy="1412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9E8162-7E09-4F9A-BD1B-3A3445B5A2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-2468" r="23567" b="22211"/>
          <a:stretch/>
        </p:blipFill>
        <p:spPr>
          <a:xfrm>
            <a:off x="8451893" y="1949726"/>
            <a:ext cx="495794" cy="846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F819ED-424C-45E1-95D3-37D7BE6297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8"/>
          <a:stretch/>
        </p:blipFill>
        <p:spPr>
          <a:xfrm>
            <a:off x="8837917" y="2582438"/>
            <a:ext cx="1140989" cy="8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01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</a:t>
            </a:r>
            <a:r>
              <a:rPr lang="en-US" altLang="ko-KR"/>
              <a:t>QnA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QnA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수정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3" y="1569818"/>
            <a:ext cx="6700371" cy="132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48835" y="2187013"/>
            <a:ext cx="372291" cy="241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08" y="1026485"/>
            <a:ext cx="4580571" cy="307181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3" y="3460553"/>
            <a:ext cx="6700371" cy="190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6821126" y="2293568"/>
            <a:ext cx="41598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029117" y="4098296"/>
            <a:ext cx="1326905" cy="3135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0318" y="4379219"/>
            <a:ext cx="319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QNA</a:t>
            </a:r>
            <a:r>
              <a:rPr lang="ko-KR" altLang="en-US" sz="1200"/>
              <a:t>게시글의 제목과 내용을 읽어와 모달창을 띄워주게 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43586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</a:t>
            </a:r>
            <a:r>
              <a:rPr lang="en-US" altLang="ko-KR"/>
              <a:t>QnA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QnA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댓글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7" y="1051015"/>
            <a:ext cx="5178580" cy="101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5760" y="1116874"/>
            <a:ext cx="4441371" cy="907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2"/>
          </p:cNvCxnSpPr>
          <p:nvPr/>
        </p:nvCxnSpPr>
        <p:spPr>
          <a:xfrm>
            <a:off x="2586446" y="2024743"/>
            <a:ext cx="0" cy="102325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7" y="3048000"/>
            <a:ext cx="5161481" cy="1217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8" y="4756105"/>
            <a:ext cx="5178580" cy="137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H="1">
            <a:off x="951095" y="4173582"/>
            <a:ext cx="3971108" cy="15849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915672" y="4055015"/>
            <a:ext cx="241663" cy="1369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922203" y="4173582"/>
            <a:ext cx="114300" cy="6901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4266" y="2292531"/>
            <a:ext cx="237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부트스트랩의 아코디언을 </a:t>
            </a:r>
            <a:endParaRPr lang="en-US" altLang="ko-KR" sz="1200"/>
          </a:p>
          <a:p>
            <a:r>
              <a:rPr lang="ko-KR" altLang="en-US" sz="1200"/>
              <a:t>통해 댓글창이 열리게 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79BA11-D7EE-454F-885A-9D17BA7F425B}"/>
              </a:ext>
            </a:extLst>
          </p:cNvPr>
          <p:cNvGrpSpPr/>
          <p:nvPr/>
        </p:nvGrpSpPr>
        <p:grpSpPr>
          <a:xfrm>
            <a:off x="5853883" y="1116874"/>
            <a:ext cx="5835650" cy="4845050"/>
            <a:chOff x="5751558" y="444772"/>
            <a:chExt cx="5835650" cy="4845050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558" y="444772"/>
              <a:ext cx="5835650" cy="484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직선 연결선 18"/>
            <p:cNvCxnSpPr/>
            <p:nvPr/>
          </p:nvCxnSpPr>
          <p:spPr>
            <a:xfrm>
              <a:off x="6439989" y="4966062"/>
              <a:ext cx="96012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518366" y="5012823"/>
              <a:ext cx="4460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각 게시글마다 다른 </a:t>
              </a:r>
              <a:r>
                <a:rPr lang="en-US" altLang="ko-KR" sz="1200"/>
                <a:t>id</a:t>
              </a:r>
              <a:r>
                <a:rPr lang="ko-KR" altLang="en-US" sz="1200"/>
                <a:t>값에 댓글이 붙여지게 됩니다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4173687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</a:t>
            </a:r>
            <a:r>
              <a:rPr lang="en-US" altLang="ko-KR"/>
              <a:t>QnA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그룹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QnA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검색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9058" y="1597570"/>
            <a:ext cx="6092553" cy="3947614"/>
            <a:chOff x="269058" y="1597570"/>
            <a:chExt cx="6589125" cy="39476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58" y="1597570"/>
              <a:ext cx="6589125" cy="3947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4754881" y="1796143"/>
              <a:ext cx="2083709" cy="7837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74536" y="887457"/>
            <a:ext cx="8917168" cy="135680"/>
            <a:chOff x="3074536" y="1246686"/>
            <a:chExt cx="8917168" cy="13568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536" y="1246686"/>
              <a:ext cx="8917168" cy="135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10718074" y="1382366"/>
              <a:ext cx="112340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34" y="1776549"/>
            <a:ext cx="5177945" cy="85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32966" y="1023137"/>
            <a:ext cx="288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Oninput</a:t>
            </a:r>
            <a:r>
              <a:rPr lang="ko-KR" altLang="en-US" sz="1200"/>
              <a:t>을 통해 데이터가 변할 때 마다  </a:t>
            </a:r>
            <a:r>
              <a:rPr lang="en-US" altLang="ko-KR" sz="1200"/>
              <a:t>ajax</a:t>
            </a:r>
            <a:r>
              <a:rPr lang="ko-KR" altLang="en-US" sz="1200"/>
              <a:t>를 호출합니다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34" y="2828663"/>
            <a:ext cx="4971097" cy="90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8277492" y="2971679"/>
            <a:ext cx="4550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556171" y="3102309"/>
            <a:ext cx="296526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62702" y="3490322"/>
            <a:ext cx="343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제목</a:t>
            </a:r>
            <a:r>
              <a:rPr lang="en-US" altLang="ko-KR" sz="1200"/>
              <a:t>, </a:t>
            </a:r>
            <a:r>
              <a:rPr lang="ko-KR" altLang="en-US" sz="1200"/>
              <a:t>내용</a:t>
            </a:r>
            <a:r>
              <a:rPr lang="en-US" altLang="ko-KR" sz="1200"/>
              <a:t>, </a:t>
            </a:r>
            <a:r>
              <a:rPr lang="ko-KR" altLang="en-US" sz="1200"/>
              <a:t>업로드날짜</a:t>
            </a:r>
            <a:r>
              <a:rPr lang="en-US" altLang="ko-KR" sz="1200"/>
              <a:t>, </a:t>
            </a:r>
            <a:r>
              <a:rPr lang="ko-KR" altLang="en-US" sz="1200"/>
              <a:t>작성자를 한컬럼으로 묶어 검색을 한후 </a:t>
            </a:r>
            <a:r>
              <a:rPr lang="en-US" altLang="ko-KR" sz="1200"/>
              <a:t>qna</a:t>
            </a:r>
            <a:r>
              <a:rPr lang="ko-KR" altLang="en-US" sz="1200"/>
              <a:t>번호를 </a:t>
            </a:r>
            <a:r>
              <a:rPr lang="en-US" altLang="ko-KR" sz="1200"/>
              <a:t>ArrayList&lt;Integer&gt;</a:t>
            </a:r>
            <a:r>
              <a:rPr lang="ko-KR" altLang="en-US" sz="1200"/>
              <a:t>로 리턴합니다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6506774" y="2165454"/>
            <a:ext cx="187935" cy="17279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89368" y="2820741"/>
            <a:ext cx="187935" cy="17279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28554" y="2428881"/>
            <a:ext cx="187935" cy="17279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61" y="4136653"/>
            <a:ext cx="5131041" cy="229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6406516" y="4082911"/>
            <a:ext cx="187935" cy="172793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77492" y="4835741"/>
            <a:ext cx="343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 </a:t>
            </a:r>
            <a:r>
              <a:rPr lang="ko-KR" altLang="en-US" sz="1200"/>
              <a:t>에서 리턴받은 </a:t>
            </a:r>
            <a:r>
              <a:rPr lang="en-US" altLang="ko-KR" sz="1200"/>
              <a:t>ArrayList&lt;Integer&gt;</a:t>
            </a:r>
            <a:r>
              <a:rPr lang="ko-KR" altLang="en-US" sz="1200"/>
              <a:t>를 통해 검색결과에 맞는 데이터들을 가져옵니다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53776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2147212" y="2396459"/>
            <a:ext cx="7897574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Part</a:t>
            </a:r>
            <a:r>
              <a:rPr lang="ko-KR" alt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별 소개</a:t>
            </a:r>
            <a:endParaRPr lang="en-US" altLang="ko-KR" sz="54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  <a:p>
            <a:pPr marR="0" lvl="0" algn="ctr" rtl="0">
              <a:spcBef>
                <a:spcPts val="0"/>
              </a:spcBef>
              <a:buSzPct val="25000"/>
            </a:pP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조남훈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: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그룹 자유게시판</a:t>
            </a:r>
            <a:endParaRPr sz="2000" b="1" i="0" u="none" strike="noStrike" cap="none" dirty="0">
              <a:solidFill>
                <a:schemeClr val="lt1"/>
              </a:solidFill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lt1"/>
              </a:solidFill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275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00891" y="443086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메인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960" y="800980"/>
            <a:ext cx="10456845" cy="5702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3190624" y="2201533"/>
            <a:ext cx="927900" cy="346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10228669" y="1883996"/>
            <a:ext cx="533400" cy="23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7245927" y="2201533"/>
            <a:ext cx="3367721" cy="23686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899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19698"/>
          <a:stretch/>
        </p:blipFill>
        <p:spPr>
          <a:xfrm>
            <a:off x="1347654" y="1090115"/>
            <a:ext cx="10169700" cy="488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0" y="416150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8974954" y="3269741"/>
            <a:ext cx="866100" cy="30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8932604" y="2237066"/>
            <a:ext cx="866100" cy="74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217" y="3065066"/>
            <a:ext cx="60293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1922204" y="3608666"/>
            <a:ext cx="4864800" cy="30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95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15547"/>
          <a:stretch/>
        </p:blipFill>
        <p:spPr>
          <a:xfrm>
            <a:off x="2689950" y="563525"/>
            <a:ext cx="9217302" cy="50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7317007" y="2322365"/>
            <a:ext cx="2256600" cy="1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Shape 123"/>
          <p:cNvGrpSpPr/>
          <p:nvPr/>
        </p:nvGrpSpPr>
        <p:grpSpPr>
          <a:xfrm>
            <a:off x="206966" y="965574"/>
            <a:ext cx="5649060" cy="2771731"/>
            <a:chOff x="297866" y="2251924"/>
            <a:chExt cx="5649060" cy="2771731"/>
          </a:xfrm>
        </p:grpSpPr>
        <p:pic>
          <p:nvPicPr>
            <p:cNvPr id="124" name="Shape 1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7866" y="2251924"/>
              <a:ext cx="5649060" cy="2771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Shape 125"/>
            <p:cNvSpPr/>
            <p:nvPr/>
          </p:nvSpPr>
          <p:spPr>
            <a:xfrm>
              <a:off x="392646" y="3242440"/>
              <a:ext cx="3312000" cy="198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Shape 126"/>
          <p:cNvGrpSpPr/>
          <p:nvPr/>
        </p:nvGrpSpPr>
        <p:grpSpPr>
          <a:xfrm>
            <a:off x="2493603" y="2322379"/>
            <a:ext cx="4646906" cy="4273570"/>
            <a:chOff x="6121853" y="1424104"/>
            <a:chExt cx="4646906" cy="4273570"/>
          </a:xfrm>
        </p:grpSpPr>
        <p:pic>
          <p:nvPicPr>
            <p:cNvPr id="127" name="Shape 1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853" y="1424104"/>
              <a:ext cx="4646906" cy="4273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6717251" y="2861504"/>
              <a:ext cx="3968400" cy="1242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Shape 111">
            <a:extLst>
              <a:ext uri="{FF2B5EF4-FFF2-40B4-BE49-F238E27FC236}">
                <a16:creationId xmlns:a16="http://schemas.microsoft.com/office/drawing/2014/main" id="{A0202A23-6A1D-491E-8C59-F89AD3E7C35B}"/>
              </a:ext>
            </a:extLst>
          </p:cNvPr>
          <p:cNvSpPr txBox="1">
            <a:spLocks/>
          </p:cNvSpPr>
          <p:nvPr/>
        </p:nvSpPr>
        <p:spPr>
          <a:xfrm>
            <a:off x="0" y="416150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defRPr>
            </a:lvl1pPr>
          </a:lstStyle>
          <a:p>
            <a:pPr indent="-160020"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4339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19813"/>
          <a:stretch/>
        </p:blipFill>
        <p:spPr>
          <a:xfrm>
            <a:off x="2300100" y="595625"/>
            <a:ext cx="9690148" cy="46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00" y="951500"/>
            <a:ext cx="5535475" cy="51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5819193" y="1927600"/>
            <a:ext cx="4537200" cy="1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332801" y="1622800"/>
            <a:ext cx="5363100" cy="50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075" y="2380588"/>
            <a:ext cx="32766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7684444" y="2475250"/>
            <a:ext cx="806700" cy="1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1">
            <a:extLst>
              <a:ext uri="{FF2B5EF4-FFF2-40B4-BE49-F238E27FC236}">
                <a16:creationId xmlns:a16="http://schemas.microsoft.com/office/drawing/2014/main" id="{3605A55B-6E54-40A3-B016-6743EF959008}"/>
              </a:ext>
            </a:extLst>
          </p:cNvPr>
          <p:cNvSpPr txBox="1">
            <a:spLocks/>
          </p:cNvSpPr>
          <p:nvPr/>
        </p:nvSpPr>
        <p:spPr>
          <a:xfrm>
            <a:off x="0" y="416150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defRPr>
            </a:lvl1pPr>
          </a:lstStyle>
          <a:p>
            <a:pPr indent="-160020"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158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026" y="596450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4715751" y="1098788"/>
            <a:ext cx="6493800" cy="336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Shape 147"/>
          <p:cNvGrpSpPr/>
          <p:nvPr/>
        </p:nvGrpSpPr>
        <p:grpSpPr>
          <a:xfrm>
            <a:off x="62525" y="2600700"/>
            <a:ext cx="6174450" cy="3810750"/>
            <a:chOff x="185975" y="2614425"/>
            <a:chExt cx="6174450" cy="3810750"/>
          </a:xfrm>
        </p:grpSpPr>
        <p:pic>
          <p:nvPicPr>
            <p:cNvPr id="148" name="Shape 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275" y="2614425"/>
              <a:ext cx="6083150" cy="381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Shape 149"/>
            <p:cNvSpPr/>
            <p:nvPr/>
          </p:nvSpPr>
          <p:spPr>
            <a:xfrm>
              <a:off x="185975" y="3217150"/>
              <a:ext cx="6113100" cy="29694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Shape 111">
            <a:extLst>
              <a:ext uri="{FF2B5EF4-FFF2-40B4-BE49-F238E27FC236}">
                <a16:creationId xmlns:a16="http://schemas.microsoft.com/office/drawing/2014/main" id="{51E14AF3-3910-48F2-8AC2-13A628CE6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16150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09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026" y="596450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715751" y="1098788"/>
            <a:ext cx="6493800" cy="336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00" y="2184075"/>
            <a:ext cx="6458350" cy="40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1347825" y="2678613"/>
            <a:ext cx="5582100" cy="26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11">
            <a:extLst>
              <a:ext uri="{FF2B5EF4-FFF2-40B4-BE49-F238E27FC236}">
                <a16:creationId xmlns:a16="http://schemas.microsoft.com/office/drawing/2014/main" id="{FAE7F525-1522-40CF-B8B0-CA24625B840C}"/>
              </a:ext>
            </a:extLst>
          </p:cNvPr>
          <p:cNvSpPr txBox="1">
            <a:spLocks/>
          </p:cNvSpPr>
          <p:nvPr/>
        </p:nvSpPr>
        <p:spPr>
          <a:xfrm>
            <a:off x="0" y="416150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j-cs"/>
              </a:defRPr>
            </a:lvl1pPr>
          </a:lstStyle>
          <a:p>
            <a:pPr indent="-160020"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79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82752"/>
              </p:ext>
            </p:extLst>
          </p:nvPr>
        </p:nvGraphicFramePr>
        <p:xfrm>
          <a:off x="1015605" y="1031116"/>
          <a:ext cx="10141564" cy="542177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84415">
                  <a:extLst>
                    <a:ext uri="{9D8B030D-6E8A-4147-A177-3AD203B41FA5}">
                      <a16:colId xmlns:a16="http://schemas.microsoft.com/office/drawing/2014/main" val="3609465652"/>
                    </a:ext>
                  </a:extLst>
                </a:gridCol>
                <a:gridCol w="4315768">
                  <a:extLst>
                    <a:ext uri="{9D8B030D-6E8A-4147-A177-3AD203B41FA5}">
                      <a16:colId xmlns:a16="http://schemas.microsoft.com/office/drawing/2014/main" val="1451020598"/>
                    </a:ext>
                  </a:extLst>
                </a:gridCol>
                <a:gridCol w="4341381">
                  <a:extLst>
                    <a:ext uri="{9D8B030D-6E8A-4147-A177-3AD203B41FA5}">
                      <a16:colId xmlns:a16="http://schemas.microsoft.com/office/drawing/2014/main" val="1570172385"/>
                    </a:ext>
                  </a:extLst>
                </a:gridCol>
              </a:tblGrid>
              <a:tr h="569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사이트명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네이버 밴드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구글드라이브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39039"/>
                  </a:ext>
                </a:extLst>
              </a:tr>
              <a:tr h="2135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사이트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40754"/>
                  </a:ext>
                </a:extLst>
              </a:tr>
              <a:tr h="1001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서비스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모임 계획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관리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등을 도와주는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SNS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그룹 내에서의 배타적인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글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사진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파일공유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 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 업로드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/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다운로드가 가능한 클라우드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폴더 단위로 공유하여 자료 관리가 편리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06848"/>
                  </a:ext>
                </a:extLst>
              </a:tr>
              <a:tr h="85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스터디용도로써단점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카테고리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/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날짜별 파일 찾기 등이 어려움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-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일정 공유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공지나 자료에 대한 설명은 다른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SNS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상에서 따로 해야함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04512"/>
                  </a:ext>
                </a:extLst>
              </a:tr>
              <a:tr h="85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스터디허브에서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파일을 쉽게 찾을 수 있도록 분류하면서 자료설명을 추가할 수 있는 파일공유 게시판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기능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일정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공지사항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, 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파일공유 모두 사이트 하나로 해결</a:t>
                      </a:r>
                      <a:endParaRPr lang="en-US" altLang="ko-KR" sz="1600" b="0" baseline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80684"/>
                  </a:ext>
                </a:extLst>
              </a:tr>
            </a:tbl>
          </a:graphicData>
        </a:graphic>
      </p:graphicFrame>
      <p:pic>
        <p:nvPicPr>
          <p:cNvPr id="6" name="Picture 6" descr="Image result for 네이버밴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99" y="1872787"/>
            <a:ext cx="3756555" cy="20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구글 드라이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5"/>
          <a:stretch/>
        </p:blipFill>
        <p:spPr bwMode="auto">
          <a:xfrm>
            <a:off x="6794693" y="1872787"/>
            <a:ext cx="4135904" cy="18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46BAF-88DA-463A-87B8-06E9B9667630}"/>
              </a:ext>
            </a:extLst>
          </p:cNvPr>
          <p:cNvSpPr txBox="1"/>
          <p:nvPr/>
        </p:nvSpPr>
        <p:spPr>
          <a:xfrm>
            <a:off x="0" y="258172"/>
            <a:ext cx="306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사이트 분석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805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56" y="1457447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4892005" y="5584773"/>
            <a:ext cx="59892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8717" y="1251930"/>
            <a:ext cx="4202989" cy="12361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Shape 168"/>
          <p:cNvGrpSpPr/>
          <p:nvPr/>
        </p:nvGrpSpPr>
        <p:grpSpPr>
          <a:xfrm>
            <a:off x="471002" y="1677145"/>
            <a:ext cx="6960342" cy="3851723"/>
            <a:chOff x="118375" y="3215424"/>
            <a:chExt cx="6471125" cy="3211375"/>
          </a:xfrm>
        </p:grpSpPr>
        <p:pic>
          <p:nvPicPr>
            <p:cNvPr id="169" name="Shape 169"/>
            <p:cNvPicPr preferRelativeResize="0"/>
            <p:nvPr/>
          </p:nvPicPr>
          <p:blipFill rotWithShape="1">
            <a:blip r:embed="rId5">
              <a:alphaModFix/>
            </a:blip>
            <a:srcRect t="39150"/>
            <a:stretch/>
          </p:blipFill>
          <p:spPr>
            <a:xfrm>
              <a:off x="118375" y="3215424"/>
              <a:ext cx="6471125" cy="321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/>
            <p:nvPr/>
          </p:nvSpPr>
          <p:spPr>
            <a:xfrm>
              <a:off x="1179250" y="5254475"/>
              <a:ext cx="4322700" cy="264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Shape 191">
            <a:extLst>
              <a:ext uri="{FF2B5EF4-FFF2-40B4-BE49-F238E27FC236}">
                <a16:creationId xmlns:a16="http://schemas.microsoft.com/office/drawing/2014/main" id="{A7A8415A-4CCA-4B7E-98D2-982A13BB90D2}"/>
              </a:ext>
            </a:extLst>
          </p:cNvPr>
          <p:cNvSpPr/>
          <p:nvPr/>
        </p:nvSpPr>
        <p:spPr>
          <a:xfrm>
            <a:off x="546863" y="519655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AEABA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Arial"/>
                <a:sym typeface="Arial"/>
              </a:rPr>
              <a:t>- 상세 보기 -</a:t>
            </a:r>
          </a:p>
        </p:txBody>
      </p:sp>
      <p:sp>
        <p:nvSpPr>
          <p:cNvPr id="16" name="Shape 111">
            <a:extLst>
              <a:ext uri="{FF2B5EF4-FFF2-40B4-BE49-F238E27FC236}">
                <a16:creationId xmlns:a16="http://schemas.microsoft.com/office/drawing/2014/main" id="{0C4A8BF6-0352-4387-AF82-7467E6786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37" y="369452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467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8" y="1925920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2839172" y="5747395"/>
            <a:ext cx="19551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474244" y="2292233"/>
            <a:ext cx="4360725" cy="2855425"/>
            <a:chOff x="3200747" y="403900"/>
            <a:chExt cx="4360725" cy="2855425"/>
          </a:xfrm>
        </p:grpSpPr>
        <p:pic>
          <p:nvPicPr>
            <p:cNvPr id="180" name="Shape 1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00747" y="403900"/>
              <a:ext cx="4360725" cy="285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/>
            <p:nvPr/>
          </p:nvSpPr>
          <p:spPr>
            <a:xfrm>
              <a:off x="3484400" y="1132025"/>
              <a:ext cx="4036200" cy="805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797" y="2376483"/>
            <a:ext cx="468630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8477972" y="2851795"/>
            <a:ext cx="33714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9271" y="1053922"/>
            <a:ext cx="4202989" cy="12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91">
            <a:extLst>
              <a:ext uri="{FF2B5EF4-FFF2-40B4-BE49-F238E27FC236}">
                <a16:creationId xmlns:a16="http://schemas.microsoft.com/office/drawing/2014/main" id="{5FC55141-C7A2-420B-8233-9843153DD3D7}"/>
              </a:ext>
            </a:extLst>
          </p:cNvPr>
          <p:cNvSpPr/>
          <p:nvPr/>
        </p:nvSpPr>
        <p:spPr>
          <a:xfrm>
            <a:off x="546863" y="519655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AEABA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Arial"/>
                <a:sym typeface="Arial"/>
              </a:rPr>
              <a:t>- 상세 보기 -</a:t>
            </a:r>
          </a:p>
        </p:txBody>
      </p:sp>
      <p:sp>
        <p:nvSpPr>
          <p:cNvPr id="18" name="Shape 111">
            <a:extLst>
              <a:ext uri="{FF2B5EF4-FFF2-40B4-BE49-F238E27FC236}">
                <a16:creationId xmlns:a16="http://schemas.microsoft.com/office/drawing/2014/main" id="{FADD7F88-5A1B-42E8-86CE-E49A2399B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37" y="369452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927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644" y="1160523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46863" y="519655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AEABA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Arial"/>
                <a:sym typeface="Arial"/>
              </a:rPr>
              <a:t>- 상세 보기 -</a:t>
            </a:r>
          </a:p>
        </p:txBody>
      </p:sp>
      <p:sp>
        <p:nvSpPr>
          <p:cNvPr id="192" name="Shape 192"/>
          <p:cNvSpPr/>
          <p:nvPr/>
        </p:nvSpPr>
        <p:spPr>
          <a:xfrm>
            <a:off x="10130693" y="4753773"/>
            <a:ext cx="4254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19813"/>
          <a:stretch/>
        </p:blipFill>
        <p:spPr>
          <a:xfrm>
            <a:off x="451318" y="1011648"/>
            <a:ext cx="6740252" cy="3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43" y="2991195"/>
            <a:ext cx="6372874" cy="33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1318068" y="5782973"/>
            <a:ext cx="32295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1">
            <a:extLst>
              <a:ext uri="{FF2B5EF4-FFF2-40B4-BE49-F238E27FC236}">
                <a16:creationId xmlns:a16="http://schemas.microsoft.com/office/drawing/2014/main" id="{C98BEC08-B66A-4167-B055-B8175E85C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37" y="369452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066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61" y="1667639"/>
            <a:ext cx="8682150" cy="443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1846529" y="1461388"/>
            <a:ext cx="3670276" cy="4846226"/>
            <a:chOff x="3327075" y="190850"/>
            <a:chExt cx="3670276" cy="4846226"/>
          </a:xfrm>
        </p:grpSpPr>
        <p:pic>
          <p:nvPicPr>
            <p:cNvPr id="204" name="Shape 204"/>
            <p:cNvPicPr preferRelativeResize="0"/>
            <p:nvPr/>
          </p:nvPicPr>
          <p:blipFill rotWithShape="1">
            <a:blip r:embed="rId4">
              <a:alphaModFix/>
            </a:blip>
            <a:srcRect l="57042" t="17396"/>
            <a:stretch/>
          </p:blipFill>
          <p:spPr>
            <a:xfrm>
              <a:off x="3327075" y="190850"/>
              <a:ext cx="3670276" cy="484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/>
            <p:nvPr/>
          </p:nvSpPr>
          <p:spPr>
            <a:xfrm>
              <a:off x="5835100" y="4593250"/>
              <a:ext cx="700200" cy="306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Shape 206"/>
          <p:cNvSpPr/>
          <p:nvPr/>
        </p:nvSpPr>
        <p:spPr>
          <a:xfrm>
            <a:off x="8866235" y="5274489"/>
            <a:ext cx="3804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805" y="1370139"/>
            <a:ext cx="5732624" cy="33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/>
          <p:nvPr/>
        </p:nvSpPr>
        <p:spPr>
          <a:xfrm>
            <a:off x="5970635" y="3574339"/>
            <a:ext cx="5356200" cy="22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91">
            <a:extLst>
              <a:ext uri="{FF2B5EF4-FFF2-40B4-BE49-F238E27FC236}">
                <a16:creationId xmlns:a16="http://schemas.microsoft.com/office/drawing/2014/main" id="{A88EC08E-0ABD-4FBE-8F8B-AE7311CC1991}"/>
              </a:ext>
            </a:extLst>
          </p:cNvPr>
          <p:cNvSpPr/>
          <p:nvPr/>
        </p:nvSpPr>
        <p:spPr>
          <a:xfrm>
            <a:off x="546863" y="519655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AEABA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Arial"/>
                <a:sym typeface="Arial"/>
              </a:rPr>
              <a:t>- 상세 보기 -</a:t>
            </a:r>
          </a:p>
        </p:txBody>
      </p:sp>
      <p:sp>
        <p:nvSpPr>
          <p:cNvPr id="14" name="Shape 111">
            <a:extLst>
              <a:ext uri="{FF2B5EF4-FFF2-40B4-BE49-F238E27FC236}">
                <a16:creationId xmlns:a16="http://schemas.microsoft.com/office/drawing/2014/main" id="{153856B0-91D6-47F7-AC9A-A8E199615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37" y="369452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211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51" y="1778475"/>
            <a:ext cx="8682150" cy="4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9960750" y="5385325"/>
            <a:ext cx="4146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750" y="1016475"/>
            <a:ext cx="3856017" cy="1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575" y="665050"/>
            <a:ext cx="5417100" cy="2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3431875" y="1696750"/>
            <a:ext cx="704100" cy="27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375" y="2319725"/>
            <a:ext cx="43434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3050" y="2277850"/>
            <a:ext cx="4588325" cy="2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6632275" y="1849150"/>
            <a:ext cx="4436400" cy="15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8003275" y="2763550"/>
            <a:ext cx="3217800" cy="22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91">
            <a:extLst>
              <a:ext uri="{FF2B5EF4-FFF2-40B4-BE49-F238E27FC236}">
                <a16:creationId xmlns:a16="http://schemas.microsoft.com/office/drawing/2014/main" id="{A8344F4E-7792-43E9-B507-6E9FB8D3999C}"/>
              </a:ext>
            </a:extLst>
          </p:cNvPr>
          <p:cNvSpPr/>
          <p:nvPr/>
        </p:nvSpPr>
        <p:spPr>
          <a:xfrm>
            <a:off x="546863" y="519655"/>
            <a:ext cx="15424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AEABAB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Arial"/>
                <a:sym typeface="Arial"/>
              </a:rPr>
              <a:t>- 상세 보기 -</a:t>
            </a:r>
          </a:p>
        </p:txBody>
      </p:sp>
      <p:sp>
        <p:nvSpPr>
          <p:cNvPr id="16" name="Shape 111">
            <a:extLst>
              <a:ext uri="{FF2B5EF4-FFF2-40B4-BE49-F238E27FC236}">
                <a16:creationId xmlns:a16="http://schemas.microsoft.com/office/drawing/2014/main" id="{7DC7A3B7-39B8-4674-B22C-53CF09BADF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37" y="369452"/>
            <a:ext cx="4749256" cy="396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6002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800"/>
              <a:buFont typeface="Arial"/>
              <a:buNone/>
            </a:pPr>
            <a:r>
              <a:rPr lang="ko-KR" altLang="en-US" b="0" i="0" u="none" strike="noStrike" cap="none">
                <a:solidFill>
                  <a:schemeClr val="dk1"/>
                </a:solidFill>
                <a:cs typeface="Arial"/>
                <a:sym typeface="Arial"/>
              </a:rPr>
              <a:t>그룹 자유게시판</a:t>
            </a:r>
            <a:br>
              <a:rPr lang="en-US" sz="25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5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472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2147212" y="2396459"/>
            <a:ext cx="7897574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Part</a:t>
            </a:r>
            <a:r>
              <a:rPr lang="ko-KR" alt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별 소개</a:t>
            </a:r>
            <a:endParaRPr lang="en-US" altLang="ko-KR" sz="54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  <a:p>
            <a:pPr marR="0" lvl="0" algn="ctr" rtl="0">
              <a:spcBef>
                <a:spcPts val="0"/>
              </a:spcBef>
              <a:buSzPct val="25000"/>
            </a:pP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윤찬호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: </a:t>
            </a:r>
            <a:r>
              <a:rPr lang="ko-KR" altLang="en-US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그룹 </a:t>
            </a:r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Notice</a:t>
            </a:r>
            <a:endParaRPr sz="2000" b="1" i="0" u="none" strike="noStrike" cap="none" dirty="0">
              <a:solidFill>
                <a:schemeClr val="lt1"/>
              </a:solidFill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3600" dirty="0">
              <a:solidFill>
                <a:schemeClr val="lt1"/>
              </a:solidFill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318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169" y="726072"/>
            <a:ext cx="8976913" cy="503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1"/>
          <p:cNvSpPr/>
          <p:nvPr/>
        </p:nvSpPr>
        <p:spPr>
          <a:xfrm>
            <a:off x="9124950" y="2774156"/>
            <a:ext cx="774700" cy="308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81" y="3364276"/>
            <a:ext cx="644932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"/>
          <p:cNvSpPr/>
          <p:nvPr/>
        </p:nvSpPr>
        <p:spPr>
          <a:xfrm>
            <a:off x="10717947" y="726072"/>
            <a:ext cx="511707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"/>
          <p:cNvSpPr/>
          <p:nvPr/>
        </p:nvSpPr>
        <p:spPr>
          <a:xfrm>
            <a:off x="4243227" y="3650066"/>
            <a:ext cx="1059755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5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169" y="887117"/>
            <a:ext cx="8976913" cy="48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1"/>
          <p:cNvSpPr/>
          <p:nvPr/>
        </p:nvSpPr>
        <p:spPr>
          <a:xfrm>
            <a:off x="9044929" y="2751080"/>
            <a:ext cx="927986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81" y="3364276"/>
            <a:ext cx="6449325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"/>
          <p:cNvSpPr/>
          <p:nvPr/>
        </p:nvSpPr>
        <p:spPr>
          <a:xfrm>
            <a:off x="4243227" y="3650066"/>
            <a:ext cx="1059755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3833" y="4321591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그룹장일 경우에만 글쓰기 버튼이 활성화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0" name="직사각형 1"/>
          <p:cNvSpPr/>
          <p:nvPr/>
        </p:nvSpPr>
        <p:spPr>
          <a:xfrm>
            <a:off x="10697400" y="887117"/>
            <a:ext cx="439788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34" y="2150857"/>
            <a:ext cx="5506218" cy="962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57" y="3315185"/>
            <a:ext cx="6601746" cy="762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71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3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7169" y="665018"/>
            <a:ext cx="9069291" cy="537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58" y="2152631"/>
            <a:ext cx="1324112" cy="193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58" y="2787631"/>
            <a:ext cx="1324112" cy="193773"/>
          </a:xfrm>
          <a:prstGeom prst="rect">
            <a:avLst/>
          </a:prstGeom>
        </p:spPr>
      </p:pic>
      <p:sp>
        <p:nvSpPr>
          <p:cNvPr id="13" name="직사각형 1"/>
          <p:cNvSpPr/>
          <p:nvPr/>
        </p:nvSpPr>
        <p:spPr>
          <a:xfrm>
            <a:off x="6102507" y="2415540"/>
            <a:ext cx="2256633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"/>
          <p:cNvSpPr/>
          <p:nvPr/>
        </p:nvSpPr>
        <p:spPr>
          <a:xfrm>
            <a:off x="6102507" y="4815927"/>
            <a:ext cx="686913" cy="243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"/>
          <p:cNvSpPr/>
          <p:nvPr/>
        </p:nvSpPr>
        <p:spPr>
          <a:xfrm>
            <a:off x="9008716" y="4815927"/>
            <a:ext cx="686913" cy="327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16" y="2650399"/>
            <a:ext cx="5669659" cy="2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14" y="2824370"/>
            <a:ext cx="4368379" cy="2704640"/>
          </a:xfrm>
          <a:prstGeom prst="rect">
            <a:avLst/>
          </a:prstGeom>
        </p:spPr>
      </p:pic>
      <p:sp>
        <p:nvSpPr>
          <p:cNvPr id="17" name="직사각형 1"/>
          <p:cNvSpPr/>
          <p:nvPr/>
        </p:nvSpPr>
        <p:spPr>
          <a:xfrm>
            <a:off x="2790496" y="3634740"/>
            <a:ext cx="3312011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"/>
          <p:cNvSpPr/>
          <p:nvPr/>
        </p:nvSpPr>
        <p:spPr>
          <a:xfrm>
            <a:off x="9234081" y="2824370"/>
            <a:ext cx="2186111" cy="757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7915" y="573053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공지 작성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5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7" grpId="1" animBg="1"/>
      <p:bldP spid="18" grpId="0" animBg="1"/>
      <p:bldP spid="1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5420" y="726071"/>
            <a:ext cx="9113781" cy="533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1"/>
          <p:cNvSpPr/>
          <p:nvPr/>
        </p:nvSpPr>
        <p:spPr>
          <a:xfrm>
            <a:off x="4828854" y="2106203"/>
            <a:ext cx="4818579" cy="236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20" y="143838"/>
            <a:ext cx="8545785" cy="632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1"/>
          <p:cNvSpPr/>
          <p:nvPr/>
        </p:nvSpPr>
        <p:spPr>
          <a:xfrm>
            <a:off x="2672501" y="1089060"/>
            <a:ext cx="8248928" cy="472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28" y="1410993"/>
            <a:ext cx="2590113" cy="615831"/>
          </a:xfrm>
          <a:prstGeom prst="rect">
            <a:avLst/>
          </a:prstGeom>
        </p:spPr>
      </p:pic>
      <p:pic>
        <p:nvPicPr>
          <p:cNvPr id="7" name="Picture 4" descr="Notice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77" y="2084867"/>
            <a:ext cx="3299776" cy="24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1378" y="4935070"/>
            <a:ext cx="329977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초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중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고 학생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교사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학부모 대상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공지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게시글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수업 자료 공유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과제제출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취합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통계 기능</a:t>
            </a:r>
          </a:p>
        </p:txBody>
      </p:sp>
      <p:pic>
        <p:nvPicPr>
          <p:cNvPr id="2054" name="Picture 6" descr="Image result for 스터디서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17" y="2084867"/>
            <a:ext cx="3232058" cy="24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377" y="1187687"/>
            <a:ext cx="839137" cy="83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65917" y="4923386"/>
            <a:ext cx="386861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영어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중국어 회화 스터디 위주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유료로 운영되는 스터디 모집</a:t>
            </a:r>
            <a:endParaRPr lang="en-US" altLang="ko-KR" sz="16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지역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레벨</a:t>
            </a:r>
            <a:r>
              <a:rPr lang="en-US" altLang="ko-KR" sz="1600">
                <a:latin typeface="10X10" panose="020D0604000000000000" pitchFamily="50" charset="-127"/>
                <a:ea typeface="10X10" panose="020D0604000000000000" pitchFamily="50" charset="-127"/>
              </a:rPr>
              <a:t>/</a:t>
            </a: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시간별 필터로 원하는 스터디를 찾을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BEA7C-4B8B-40CA-85AC-097F7B38D2B7}"/>
              </a:ext>
            </a:extLst>
          </p:cNvPr>
          <p:cNvSpPr txBox="1"/>
          <p:nvPr/>
        </p:nvSpPr>
        <p:spPr>
          <a:xfrm>
            <a:off x="0" y="258172"/>
            <a:ext cx="306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유사사이트 분석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246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084" y="726071"/>
            <a:ext cx="8160452" cy="533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1"/>
          <p:cNvSpPr/>
          <p:nvPr/>
        </p:nvSpPr>
        <p:spPr>
          <a:xfrm>
            <a:off x="3205538" y="5537771"/>
            <a:ext cx="6750120" cy="349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62" y="551411"/>
            <a:ext cx="4210638" cy="1238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07" y="1940746"/>
            <a:ext cx="6963747" cy="4182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77915" y="573053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상세 보기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084" y="726071"/>
            <a:ext cx="8160452" cy="533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1"/>
          <p:cNvSpPr/>
          <p:nvPr/>
        </p:nvSpPr>
        <p:spPr>
          <a:xfrm>
            <a:off x="3205538" y="5537771"/>
            <a:ext cx="6750120" cy="349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77915" y="573053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상세 보기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0" y="5590247"/>
            <a:ext cx="6104530" cy="260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84" y="726071"/>
            <a:ext cx="8160452" cy="5442624"/>
          </a:xfrm>
          <a:prstGeom prst="rect">
            <a:avLst/>
          </a:prstGeom>
        </p:spPr>
      </p:pic>
      <p:sp>
        <p:nvSpPr>
          <p:cNvPr id="11" name="직사각형 1"/>
          <p:cNvSpPr/>
          <p:nvPr/>
        </p:nvSpPr>
        <p:spPr>
          <a:xfrm>
            <a:off x="3419154" y="5484117"/>
            <a:ext cx="1924371" cy="236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89" y="268144"/>
            <a:ext cx="7798042" cy="4993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1" y="1700179"/>
            <a:ext cx="4210638" cy="1238423"/>
          </a:xfrm>
          <a:prstGeom prst="rect">
            <a:avLst/>
          </a:prstGeom>
        </p:spPr>
      </p:pic>
      <p:sp>
        <p:nvSpPr>
          <p:cNvPr id="14" name="직사각형 1"/>
          <p:cNvSpPr/>
          <p:nvPr/>
        </p:nvSpPr>
        <p:spPr>
          <a:xfrm>
            <a:off x="4952679" y="5500598"/>
            <a:ext cx="324171" cy="236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22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그룹 공지사항</a:t>
            </a:r>
            <a:br>
              <a:rPr lang="en-US" altLang="ko-KR" dirty="0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915" y="573053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상세 보기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-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F127D32-C7A9-4827-AB04-03EA8515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084" y="726071"/>
            <a:ext cx="8160452" cy="533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1">
            <a:extLst>
              <a:ext uri="{FF2B5EF4-FFF2-40B4-BE49-F238E27FC236}">
                <a16:creationId xmlns:a16="http://schemas.microsoft.com/office/drawing/2014/main" id="{FAA32BCD-3F35-46D0-8306-53819E33EE9B}"/>
              </a:ext>
            </a:extLst>
          </p:cNvPr>
          <p:cNvSpPr/>
          <p:nvPr/>
        </p:nvSpPr>
        <p:spPr>
          <a:xfrm>
            <a:off x="9544692" y="5208998"/>
            <a:ext cx="1202076" cy="349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17F2CCD-3B97-4A8B-84CB-910D8A16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1" y="212791"/>
            <a:ext cx="10058400" cy="636224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054DC75-9E84-4DC2-A7B2-30526CA1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74" y="1104277"/>
            <a:ext cx="421063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83328" y="2244060"/>
            <a:ext cx="8825345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Part</a:t>
            </a:r>
            <a:r>
              <a:rPr lang="ko-KR" altLang="en-US" sz="54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별 소개</a:t>
            </a:r>
            <a:endParaRPr lang="en-US" altLang="ko-KR" sz="54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  <a:p>
            <a:pPr marR="0" lvl="0" algn="ctr" rtl="0">
              <a:spcBef>
                <a:spcPts val="0"/>
              </a:spcBef>
              <a:buSzPct val="25000"/>
            </a:pPr>
            <a:r>
              <a:rPr lang="ko-KR" altLang="en-US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구미향</a:t>
            </a: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: </a:t>
            </a:r>
            <a:r>
              <a:rPr lang="ko-KR" altLang="en-US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그룹파일공유</a:t>
            </a: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, </a:t>
            </a:r>
            <a:r>
              <a:rPr lang="ko-KR" altLang="en-US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도움말</a:t>
            </a: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, </a:t>
            </a:r>
            <a:r>
              <a:rPr lang="ko-KR" altLang="en-US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관리자</a:t>
            </a:r>
            <a:r>
              <a:rPr lang="en-US" altLang="ko-KR" sz="4000" b="1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page</a:t>
            </a:r>
            <a:endParaRPr lang="en-US" sz="3200" dirty="0">
              <a:solidFill>
                <a:schemeClr val="lt1"/>
              </a:solidFill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03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파일공유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기본기능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86B46-EB0F-4622-9AFB-A94AF1C1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40" y="1104124"/>
            <a:ext cx="10550769" cy="5292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8B78B-89A6-484C-B8C6-F0D370288D7D}"/>
              </a:ext>
            </a:extLst>
          </p:cNvPr>
          <p:cNvSpPr txBox="1"/>
          <p:nvPr/>
        </p:nvSpPr>
        <p:spPr>
          <a:xfrm>
            <a:off x="5047129" y="1514886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카테고리</a:t>
            </a:r>
            <a:r>
              <a:rPr lang="en-US" altLang="ko-KR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탭별로 파일을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2C444-68C5-4CDD-A240-F33CFC825D19}"/>
              </a:ext>
            </a:extLst>
          </p:cNvPr>
          <p:cNvSpPr/>
          <p:nvPr/>
        </p:nvSpPr>
        <p:spPr>
          <a:xfrm>
            <a:off x="5120226" y="3851609"/>
            <a:ext cx="822340" cy="2886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00F87-79C0-41B7-8D53-06C3A1DFDFB6}"/>
              </a:ext>
            </a:extLst>
          </p:cNvPr>
          <p:cNvSpPr/>
          <p:nvPr/>
        </p:nvSpPr>
        <p:spPr>
          <a:xfrm>
            <a:off x="8033835" y="2313709"/>
            <a:ext cx="1996856" cy="36021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8BE7D4-0EB0-4C55-BE9D-C821B0651B3D}"/>
              </a:ext>
            </a:extLst>
          </p:cNvPr>
          <p:cNvSpPr/>
          <p:nvPr/>
        </p:nvSpPr>
        <p:spPr>
          <a:xfrm>
            <a:off x="2879944" y="1884217"/>
            <a:ext cx="2357074" cy="42949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712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파일공유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기본기능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4D9F1E-1661-49AE-A75A-FB63C952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5" r="11188"/>
          <a:stretch/>
        </p:blipFill>
        <p:spPr>
          <a:xfrm>
            <a:off x="2382984" y="0"/>
            <a:ext cx="8492836" cy="4086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5592C1-6847-4E34-A9CA-805327C24952}"/>
              </a:ext>
            </a:extLst>
          </p:cNvPr>
          <p:cNvSpPr txBox="1"/>
          <p:nvPr/>
        </p:nvSpPr>
        <p:spPr>
          <a:xfrm>
            <a:off x="9324110" y="174262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Ajax</a:t>
            </a:r>
            <a:r>
              <a:rPr lang="ko-KR" altLang="en-US"/>
              <a:t>로 구현</a:t>
            </a:r>
            <a:r>
              <a:rPr lang="en-US" altLang="ko-KR"/>
              <a:t>- </a:t>
            </a:r>
            <a:r>
              <a:rPr lang="ko-KR" altLang="en-US"/>
              <a:t>바로 실행됨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D34133-D2B8-473C-A3DE-907B689A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44" y="3642013"/>
            <a:ext cx="10744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0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파일공유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카테고리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80E9D-A288-4067-A744-42D62C9C9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40" y="955963"/>
            <a:ext cx="6794953" cy="53755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EC4AE6-C59D-4D8A-BB61-B437CAB2223C}"/>
              </a:ext>
            </a:extLst>
          </p:cNvPr>
          <p:cNvSpPr/>
          <p:nvPr/>
        </p:nvSpPr>
        <p:spPr>
          <a:xfrm>
            <a:off x="6428510" y="1117459"/>
            <a:ext cx="2867890" cy="13393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A5CAE-B18D-40A1-B305-EA5C126C5E9A}"/>
              </a:ext>
            </a:extLst>
          </p:cNvPr>
          <p:cNvSpPr txBox="1"/>
          <p:nvPr/>
        </p:nvSpPr>
        <p:spPr>
          <a:xfrm>
            <a:off x="6681434" y="466581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TB_FILE_CATEGORY</a:t>
            </a:r>
          </a:p>
          <a:p>
            <a:r>
              <a:rPr lang="ko-KR" altLang="en-US"/>
              <a:t>카테고리 번호</a:t>
            </a:r>
            <a:r>
              <a:rPr lang="en-US" altLang="ko-KR"/>
              <a:t>,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그룹번호로 구성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670D96-F692-4C84-9136-6CCD39555630}"/>
              </a:ext>
            </a:extLst>
          </p:cNvPr>
          <p:cNvCxnSpPr>
            <a:cxnSpLocks/>
          </p:cNvCxnSpPr>
          <p:nvPr/>
        </p:nvCxnSpPr>
        <p:spPr>
          <a:xfrm>
            <a:off x="3089564" y="2992581"/>
            <a:ext cx="10806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A1AC49-C1BD-4D92-8CB1-57D9EBE2DE19}"/>
              </a:ext>
            </a:extLst>
          </p:cNvPr>
          <p:cNvCxnSpPr>
            <a:cxnSpLocks/>
          </p:cNvCxnSpPr>
          <p:nvPr/>
        </p:nvCxnSpPr>
        <p:spPr>
          <a:xfrm>
            <a:off x="3269673" y="4585855"/>
            <a:ext cx="10390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10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그룹 파일공유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카테고리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87227-1914-4D33-AF4A-684FBAC31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8523"/>
          <a:stretch/>
        </p:blipFill>
        <p:spPr>
          <a:xfrm>
            <a:off x="4910380" y="268144"/>
            <a:ext cx="6897424" cy="63035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997F6B-44DC-42A4-AAB0-332BACC24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r="49179"/>
          <a:stretch/>
        </p:blipFill>
        <p:spPr>
          <a:xfrm>
            <a:off x="614731" y="1267718"/>
            <a:ext cx="4115539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97D68E-9150-4253-A3E5-4F6369BC8242}"/>
              </a:ext>
            </a:extLst>
          </p:cNvPr>
          <p:cNvSpPr/>
          <p:nvPr/>
        </p:nvSpPr>
        <p:spPr>
          <a:xfrm>
            <a:off x="5638800" y="955963"/>
            <a:ext cx="4668981" cy="9559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A1FDAD-A659-4014-9CA0-B705CAFE2CB9}"/>
              </a:ext>
            </a:extLst>
          </p:cNvPr>
          <p:cNvSpPr/>
          <p:nvPr/>
        </p:nvSpPr>
        <p:spPr>
          <a:xfrm>
            <a:off x="5472545" y="3962398"/>
            <a:ext cx="4668981" cy="14824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802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455" y="281999"/>
            <a:ext cx="4749256" cy="396874"/>
          </a:xfrm>
        </p:spPr>
        <p:txBody>
          <a:bodyPr/>
          <a:lstStyle/>
          <a:p>
            <a:r>
              <a:rPr lang="ko-KR" altLang="en-US"/>
              <a:t>도움말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FAQ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784C3-7180-4494-82E1-DECD3DFD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39" y="861646"/>
            <a:ext cx="10028815" cy="52479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612B9E-E2F7-4BDF-800A-C411D9055732}"/>
              </a:ext>
            </a:extLst>
          </p:cNvPr>
          <p:cNvSpPr/>
          <p:nvPr/>
        </p:nvSpPr>
        <p:spPr>
          <a:xfrm>
            <a:off x="3697364" y="861646"/>
            <a:ext cx="666818" cy="34369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94D14-913C-4798-A7F3-E7FFB89DC267}"/>
              </a:ext>
            </a:extLst>
          </p:cNvPr>
          <p:cNvSpPr txBox="1"/>
          <p:nvPr/>
        </p:nvSpPr>
        <p:spPr>
          <a:xfrm>
            <a:off x="4030773" y="506169"/>
            <a:ext cx="381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FAQ</a:t>
            </a:r>
            <a:r>
              <a:rPr lang="ko-KR" altLang="en-US"/>
              <a:t>에서 해결이 안되면 </a:t>
            </a:r>
            <a:r>
              <a:rPr lang="en-US" altLang="ko-KR">
                <a:sym typeface="Wingdings" panose="05000000000000000000" pitchFamily="2" charset="2"/>
              </a:rPr>
              <a:t> Q&amp;A</a:t>
            </a:r>
            <a:r>
              <a:rPr lang="ko-KR" altLang="en-US">
                <a:sym typeface="Wingdings" panose="05000000000000000000" pitchFamily="2" charset="2"/>
              </a:rPr>
              <a:t>게시판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46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도움말</a:t>
            </a:r>
            <a:r>
              <a:rPr lang="en-US" altLang="ko-KR"/>
              <a:t>(FAQ)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UI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B8E8D9-8CBC-4406-A128-AEB767FA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15704"/>
          <a:stretch/>
        </p:blipFill>
        <p:spPr>
          <a:xfrm>
            <a:off x="4947138" y="1037450"/>
            <a:ext cx="7244862" cy="5210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DE8BF6-76D9-4870-884F-7FA0B1F5C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r="24161" b="39605"/>
          <a:stretch/>
        </p:blipFill>
        <p:spPr>
          <a:xfrm>
            <a:off x="159327" y="3642537"/>
            <a:ext cx="7137738" cy="255416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74D4818-CF98-448D-A904-6B2AF03B97C3}"/>
              </a:ext>
            </a:extLst>
          </p:cNvPr>
          <p:cNvCxnSpPr>
            <a:cxnSpLocks/>
          </p:cNvCxnSpPr>
          <p:nvPr/>
        </p:nvCxnSpPr>
        <p:spPr>
          <a:xfrm flipV="1">
            <a:off x="6539345" y="1939636"/>
            <a:ext cx="983673" cy="2910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218CEC-F4F9-4D4E-8369-29EA4DAC71E5}"/>
              </a:ext>
            </a:extLst>
          </p:cNvPr>
          <p:cNvSpPr/>
          <p:nvPr/>
        </p:nvSpPr>
        <p:spPr>
          <a:xfrm>
            <a:off x="2797192" y="3642537"/>
            <a:ext cx="860408" cy="47880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65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78610" y="842947"/>
            <a:ext cx="1249190" cy="1129105"/>
            <a:chOff x="9183754" y="1444245"/>
            <a:chExt cx="1576415" cy="1500226"/>
          </a:xfrm>
        </p:grpSpPr>
        <p:pic>
          <p:nvPicPr>
            <p:cNvPr id="2064" name="Picture 16" descr="https://d30y9cdsu7xlg0.cloudfront.net/png/1169242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248" y="1444245"/>
              <a:ext cx="634921" cy="6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754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561247" y="1534957"/>
            <a:ext cx="9024079" cy="4037174"/>
            <a:chOff x="1588957" y="1944623"/>
            <a:chExt cx="9024079" cy="4037174"/>
          </a:xfrm>
        </p:grpSpPr>
        <p:sp>
          <p:nvSpPr>
            <p:cNvPr id="15" name="사각형: 둥근 모서리 14"/>
            <p:cNvSpPr/>
            <p:nvPr/>
          </p:nvSpPr>
          <p:spPr>
            <a:xfrm>
              <a:off x="1588957" y="2381718"/>
              <a:ext cx="9024079" cy="360007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052715" y="3047071"/>
              <a:ext cx="3239224" cy="2216044"/>
              <a:chOff x="1392737" y="2610965"/>
              <a:chExt cx="3239224" cy="2233014"/>
            </a:xfrm>
          </p:grpSpPr>
          <p:sp>
            <p:nvSpPr>
              <p:cNvPr id="12" name="사각형: 둥근 모서리 11"/>
              <p:cNvSpPr/>
              <p:nvPr/>
            </p:nvSpPr>
            <p:spPr>
              <a:xfrm>
                <a:off x="1392737" y="2610965"/>
                <a:ext cx="3239224" cy="2233014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rPr>
                  <a:t>스터디 모집 및 가입 페이지</a:t>
                </a:r>
              </a:p>
            </p:txBody>
          </p:sp>
          <p:pic>
            <p:nvPicPr>
              <p:cNvPr id="2066" name="Picture 18" descr="https://d30y9cdsu7xlg0.cloudfront.net/png/770826-200.png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762" y="2998033"/>
                <a:ext cx="756438" cy="75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그룹 21"/>
              <p:cNvGrpSpPr/>
              <p:nvPr/>
            </p:nvGrpSpPr>
            <p:grpSpPr>
              <a:xfrm>
                <a:off x="3576592" y="2897148"/>
                <a:ext cx="850051" cy="857194"/>
                <a:chOff x="6708320" y="1492167"/>
                <a:chExt cx="1440202" cy="1452304"/>
              </a:xfrm>
            </p:grpSpPr>
            <p:pic>
              <p:nvPicPr>
                <p:cNvPr id="23" name="Picture 8" descr="https://d30y9cdsu7xlg0.cloudfront.net/png/839026-200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8320" y="1674630"/>
                  <a:ext cx="1269841" cy="12698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0" descr="https://d30y9cdsu7xlg0.cloudfront.net/png/889317-200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0586" y="1492167"/>
                  <a:ext cx="507936" cy="5079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화살표: 위쪽/아래쪽 10"/>
              <p:cNvSpPr/>
              <p:nvPr/>
            </p:nvSpPr>
            <p:spPr>
              <a:xfrm rot="5400000">
                <a:off x="2871310" y="2999959"/>
                <a:ext cx="273464" cy="858083"/>
              </a:xfrm>
              <a:prstGeom prst="upDown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사각형: 둥근 모서리 36"/>
            <p:cNvSpPr/>
            <p:nvPr/>
          </p:nvSpPr>
          <p:spPr>
            <a:xfrm>
              <a:off x="6897889" y="3047071"/>
              <a:ext cx="3239224" cy="221604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스터디 구성원 간 </a:t>
              </a:r>
              <a:endParaRPr lang="en-US" altLang="ko-KR" sz="16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자료</a:t>
              </a:r>
              <a:r>
                <a:rPr lang="en-US" altLang="ko-KR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공지</a:t>
              </a:r>
              <a:r>
                <a:rPr lang="en-US" altLang="ko-KR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,</a:t>
              </a:r>
              <a:r>
                <a:rPr lang="ko-KR" altLang="en-US" sz="16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일정 공유 페이지</a:t>
              </a: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9086051" y="3331079"/>
              <a:ext cx="850051" cy="850680"/>
              <a:chOff x="6708320" y="1492167"/>
              <a:chExt cx="1440202" cy="1452304"/>
            </a:xfrm>
          </p:grpSpPr>
          <p:pic>
            <p:nvPicPr>
              <p:cNvPr id="41" name="Picture 8" descr="https://d30y9cdsu7xlg0.cloudfront.net/png/839026-200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8320" y="1674630"/>
                <a:ext cx="1269841" cy="1269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0" descr="https://d30y9cdsu7xlg0.cloudfront.net/png/889317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0586" y="1492167"/>
                <a:ext cx="507936" cy="507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화살표: 위쪽/아래쪽 39"/>
            <p:cNvSpPr/>
            <p:nvPr/>
          </p:nvSpPr>
          <p:spPr>
            <a:xfrm rot="5400000">
              <a:off x="8381808" y="3429848"/>
              <a:ext cx="271386" cy="858083"/>
            </a:xfrm>
            <a:prstGeom prst="up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6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371" y="3428136"/>
              <a:ext cx="814580" cy="75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화살표: 오른쪽 16"/>
            <p:cNvSpPr/>
            <p:nvPr/>
          </p:nvSpPr>
          <p:spPr>
            <a:xfrm>
              <a:off x="5606320" y="3723196"/>
              <a:ext cx="1006253" cy="863794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65740" y="4181758"/>
              <a:ext cx="83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비회원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96259" y="4200196"/>
              <a:ext cx="995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174008" y="4223340"/>
              <a:ext cx="967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그룹장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92513" y="4200296"/>
              <a:ext cx="895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그룹원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12573" y="1944623"/>
              <a:ext cx="979718" cy="383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관리자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ADADE5-3CA8-4694-A3A8-17B555D19666}"/>
              </a:ext>
            </a:extLst>
          </p:cNvPr>
          <p:cNvSpPr txBox="1"/>
          <p:nvPr/>
        </p:nvSpPr>
        <p:spPr>
          <a:xfrm>
            <a:off x="150568" y="258172"/>
            <a:ext cx="306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 개요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874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도움말</a:t>
            </a:r>
            <a:r>
              <a:rPr lang="en-US" altLang="ko-KR"/>
              <a:t>(FAQ)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UI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4C7A4-A305-4523-87EC-52F80F44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79" y="155553"/>
            <a:ext cx="6524625" cy="3486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4A7007-39F9-4658-963D-40644727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4242488"/>
            <a:ext cx="7381875" cy="24288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FC587D3-3DEE-42B3-8C4E-84AC675BEB91}"/>
              </a:ext>
            </a:extLst>
          </p:cNvPr>
          <p:cNvSpPr/>
          <p:nvPr/>
        </p:nvSpPr>
        <p:spPr>
          <a:xfrm>
            <a:off x="4145158" y="686877"/>
            <a:ext cx="1424370" cy="187569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73584-5E46-4467-8E07-DBC37EDB252D}"/>
              </a:ext>
            </a:extLst>
          </p:cNvPr>
          <p:cNvSpPr txBox="1"/>
          <p:nvPr/>
        </p:nvSpPr>
        <p:spPr>
          <a:xfrm>
            <a:off x="4929884" y="317545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관리자 모드에서 수정</a:t>
            </a:r>
            <a:r>
              <a:rPr lang="en-US" altLang="ko-KR"/>
              <a:t>/</a:t>
            </a:r>
            <a:r>
              <a:rPr lang="ko-KR" altLang="en-US"/>
              <a:t>삭제 가능</a:t>
            </a:r>
            <a:r>
              <a:rPr lang="en-US" altLang="ko-KR"/>
              <a:t>(</a:t>
            </a:r>
            <a:r>
              <a:rPr lang="ko-KR" altLang="en-US"/>
              <a:t>추가는 도움말첫화면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37E0FE-A455-415B-836B-6A15B68B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4" y="2666795"/>
            <a:ext cx="7429500" cy="15144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540BEF-C2EB-42A5-AAFF-684D1576D748}"/>
              </a:ext>
            </a:extLst>
          </p:cNvPr>
          <p:cNvSpPr/>
          <p:nvPr/>
        </p:nvSpPr>
        <p:spPr>
          <a:xfrm>
            <a:off x="7913594" y="2826327"/>
            <a:ext cx="1424370" cy="38792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937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en-US" altLang="ko-KR"/>
              <a:t>QnA</a:t>
            </a:r>
            <a:r>
              <a:rPr lang="ko-KR" altLang="en-US"/>
              <a:t>게시판</a:t>
            </a:r>
            <a:br>
              <a:rPr lang="en-US" altLang="ko-KR"/>
            </a:b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UI</a:t>
            </a:r>
            <a:r>
              <a:rPr lang="ko-KR" altLang="en-US" sz="1800">
                <a:solidFill>
                  <a:schemeClr val="bg2">
                    <a:lumMod val="75000"/>
                  </a:schemeClr>
                </a:solidFill>
              </a:rPr>
              <a:t>  </a:t>
            </a:r>
            <a:r>
              <a:rPr lang="en-US" altLang="ko-KR" sz="1800">
                <a:solidFill>
                  <a:schemeClr val="bg2">
                    <a:lumMod val="75000"/>
                  </a:schemeClr>
                </a:solidFill>
              </a:rPr>
              <a:t>-</a:t>
            </a: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68326F-F6B6-4166-A536-D4CC97564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22632" r="7141" b="6707"/>
          <a:stretch/>
        </p:blipFill>
        <p:spPr>
          <a:xfrm>
            <a:off x="2532185" y="268144"/>
            <a:ext cx="8370278" cy="249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98F4E2-2632-42DB-B143-3FD98419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3" y="2214993"/>
            <a:ext cx="6945923" cy="44117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A4252D-76D9-4CF7-8ED8-79A3871A9F57}"/>
              </a:ext>
            </a:extLst>
          </p:cNvPr>
          <p:cNvSpPr/>
          <p:nvPr/>
        </p:nvSpPr>
        <p:spPr>
          <a:xfrm>
            <a:off x="297873" y="5153891"/>
            <a:ext cx="5816261" cy="123305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77245-0505-4F18-8B3A-05A1E1155C64}"/>
              </a:ext>
            </a:extLst>
          </p:cNvPr>
          <p:cNvSpPr txBox="1"/>
          <p:nvPr/>
        </p:nvSpPr>
        <p:spPr>
          <a:xfrm>
            <a:off x="297873" y="4784559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댓글달기 버튼을 누르면 </a:t>
            </a:r>
            <a:r>
              <a:rPr lang="en-US" altLang="ko-KR"/>
              <a:t>ajax</a:t>
            </a:r>
            <a:r>
              <a:rPr lang="ko-KR" altLang="en-US"/>
              <a:t>실행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AF7A03-4463-46A5-A04F-7AB3B291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40" y="2568884"/>
            <a:ext cx="70580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94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7873" y="268144"/>
            <a:ext cx="4749256" cy="396874"/>
          </a:xfrm>
        </p:spPr>
        <p:txBody>
          <a:bodyPr/>
          <a:lstStyle/>
          <a:p>
            <a:r>
              <a:rPr lang="ko-KR" altLang="en-US"/>
              <a:t>관리자모드</a:t>
            </a:r>
            <a:br>
              <a:rPr lang="en-US" altLang="ko-KR"/>
            </a:br>
            <a:br>
              <a:rPr lang="en-US" altLang="ko-KR"/>
            </a:br>
            <a:endParaRPr lang="ko-KR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A869F-EA91-4086-B5D1-E8967D5CF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360544"/>
            <a:ext cx="11563350" cy="430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121F76-E65F-436B-86C3-C27FCB1F5358}"/>
              </a:ext>
            </a:extLst>
          </p:cNvPr>
          <p:cNvSpPr txBox="1"/>
          <p:nvPr/>
        </p:nvSpPr>
        <p:spPr>
          <a:xfrm>
            <a:off x="8282199" y="232756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주요 </a:t>
            </a:r>
            <a:r>
              <a:rPr lang="en-US" altLang="ko-KR"/>
              <a:t>DB</a:t>
            </a:r>
            <a:r>
              <a:rPr lang="ko-KR" altLang="en-US"/>
              <a:t>테이블에 대한 검색</a:t>
            </a:r>
            <a:r>
              <a:rPr lang="en-US" altLang="ko-KR"/>
              <a:t>, </a:t>
            </a:r>
            <a:r>
              <a:rPr lang="ko-KR" altLang="en-US"/>
              <a:t>삭제기능</a:t>
            </a:r>
          </a:p>
        </p:txBody>
      </p:sp>
    </p:spTree>
    <p:extLst>
      <p:ext uri="{BB962C8B-B14F-4D97-AF65-F5344CB8AC3E}">
        <p14:creationId xmlns:p14="http://schemas.microsoft.com/office/powerpoint/2010/main" val="1542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Demonstration</a:t>
            </a:r>
            <a:endParaRPr lang="en-US" altLang="ko-KR" sz="66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523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Q &amp; A</a:t>
            </a:r>
            <a:endParaRPr lang="en-US" altLang="ko-KR" sz="6600" b="1" i="0" u="none" strike="noStrike" cap="none">
              <a:solidFill>
                <a:schemeClr val="bg1">
                  <a:lumMod val="95000"/>
                </a:schemeClr>
              </a:solidFill>
              <a:ea typeface="10X10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7935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363"/>
          <a:stretch/>
        </p:blipFill>
        <p:spPr>
          <a:xfrm>
            <a:off x="0" y="0"/>
            <a:ext cx="12192000" cy="71627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1"/>
            <a:ext cx="12192000" cy="7162798"/>
          </a:xfrm>
          <a:prstGeom prst="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160"/>
          <p:cNvSpPr txBox="1"/>
          <p:nvPr/>
        </p:nvSpPr>
        <p:spPr>
          <a:xfrm>
            <a:off x="1627789" y="2244060"/>
            <a:ext cx="8936422" cy="2369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감사합니다</a:t>
            </a:r>
            <a:r>
              <a:rPr lang="en-US" altLang="ko-KR" sz="6600" b="1" i="0" u="none" strike="noStrike" cap="none">
                <a:solidFill>
                  <a:schemeClr val="bg1">
                    <a:lumMod val="95000"/>
                  </a:schemeClr>
                </a:solidFill>
                <a:ea typeface="10X10" panose="020D0604000000000000" pitchFamily="50" charset="-127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316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d30y9cdsu7xlg0.cloudfront.net/png/839026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21" y="984170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30y9cdsu7xlg0.cloudfront.net/png/770826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61" y="967725"/>
            <a:ext cx="1269841" cy="126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9363863" y="781494"/>
            <a:ext cx="1576415" cy="1500226"/>
            <a:chOff x="9183754" y="1444245"/>
            <a:chExt cx="1576415" cy="1500226"/>
          </a:xfrm>
        </p:grpSpPr>
        <p:pic>
          <p:nvPicPr>
            <p:cNvPr id="2064" name="Picture 16" descr="https://d30y9cdsu7xlg0.cloudfront.net/png/1169242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248" y="1444245"/>
              <a:ext cx="634921" cy="63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3754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6590740" y="786156"/>
            <a:ext cx="1440202" cy="1452304"/>
            <a:chOff x="6708320" y="1492167"/>
            <a:chExt cx="1440202" cy="1452304"/>
          </a:xfrm>
        </p:grpSpPr>
        <p:pic>
          <p:nvPicPr>
            <p:cNvPr id="20" name="Picture 8" descr="https://d30y9cdsu7xlg0.cloudfront.net/png/839026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320" y="1674630"/>
              <a:ext cx="1269841" cy="12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d30y9cdsu7xlg0.cloudfront.net/png/889317-200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0586" y="1492167"/>
              <a:ext cx="507936" cy="507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1107044" y="2409141"/>
            <a:ext cx="13724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비회원</a:t>
            </a:r>
            <a:endParaRPr lang="en-US" altLang="ko-KR" b="1" dirty="0">
              <a:solidFill>
                <a:srgbClr val="C0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제한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적 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글읽기</a:t>
            </a:r>
            <a:endParaRPr lang="en-US" altLang="ko-KR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-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파일다운로드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39963" y="3517260"/>
            <a:ext cx="166103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  &lt;</a:t>
            </a:r>
            <a:r>
              <a:rPr lang="ko-KR" altLang="en-US" b="1" dirty="0" err="1">
                <a:latin typeface="10X10" panose="020D0604000000000000" pitchFamily="50" charset="-127"/>
                <a:ea typeface="10X10" panose="020D0604000000000000" pitchFamily="50" charset="-127"/>
              </a:rPr>
              <a:t>그룹원</a:t>
            </a: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탈퇴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게시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파일공유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Q&amp;A 글쓰기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61809" y="3465062"/>
            <a:ext cx="2853666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  &lt;</a:t>
            </a:r>
            <a:r>
              <a:rPr lang="ko-KR" altLang="en-US" b="1" dirty="0" err="1">
                <a:latin typeface="10X10" panose="020D0604000000000000" pitchFamily="50" charset="-127"/>
                <a:ea typeface="10X10" panose="020D0604000000000000" pitchFamily="50" charset="-127"/>
              </a:rPr>
              <a:t>그룹장</a:t>
            </a: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그룹 게시판 관리 및 글쓰기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파일공유 게시판 관리 및 파일공유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Q&amp;A 관리 및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모집 게시판 글쓰기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그룹원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관리(초대,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강퇴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그룹 해체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263646" y="2453297"/>
            <a:ext cx="153439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10X10" panose="020D0604000000000000" pitchFamily="50" charset="-127"/>
                <a:ea typeface="10X10" panose="020D0604000000000000" pitchFamily="50" charset="-127"/>
              </a:rPr>
              <a:t>관리자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공지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모집 게시판 관리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Q&amp;A 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3824" y="2040446"/>
            <a:ext cx="49755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10X10" panose="020D0604000000000000" pitchFamily="50" charset="-127"/>
                <a:ea typeface="10X10" panose="020D0604000000000000" pitchFamily="50" charset="-127"/>
              </a:rPr>
              <a:t>		     </a:t>
            </a:r>
            <a:r>
              <a:rPr lang="ko-KR" altLang="en-US" b="1">
                <a:latin typeface="10X10" panose="020D0604000000000000" pitchFamily="50" charset="-127"/>
                <a:ea typeface="10X10" panose="020D0604000000000000" pitchFamily="50" charset="-127"/>
              </a:rPr>
              <a:t>회원</a:t>
            </a:r>
            <a:endParaRPr lang="en-US" altLang="ko-KR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- 그룹 생성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   </a:t>
            </a:r>
            <a:r>
              <a:rPr lang="en-US" altLang="ko-KR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그룹 가입신청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  - 메시지 보내기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en-US" altLang="ko-KR"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ko-KR" altLang="en-US"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메인 Q&amp;A 글쓰기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085980" y="781494"/>
            <a:ext cx="5791200" cy="5716288"/>
          </a:xfrm>
          <a:prstGeom prst="roundRect">
            <a:avLst>
              <a:gd name="adj" fmla="val 3736"/>
            </a:avLst>
          </a:prstGeom>
          <a:noFill/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19947" y="2425588"/>
            <a:ext cx="5123266" cy="1061829"/>
          </a:xfrm>
          <a:prstGeom prst="roundRect">
            <a:avLst>
              <a:gd name="adj" fmla="val 3736"/>
            </a:avLst>
          </a:prstGeom>
          <a:noFill/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1F5E9-A879-4CF8-86E2-2CDA54E34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8451"/>
            <a:ext cx="321896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9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udyHub">
      <a:majorFont>
        <a:latin typeface="배달의민족 한나"/>
        <a:ea typeface="배달의민족 한나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06465B"/>
          </a:solidFill>
        </a:ln>
      </a:spPr>
      <a:bodyPr rtlCol="0" anchor="ctr"/>
      <a:lstStyle>
        <a:defPPr algn="ctr">
          <a:defRPr dirty="0" smtClean="0"/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881</Words>
  <Application>Microsoft Office PowerPoint</Application>
  <PresentationFormat>와이드스크린</PresentationFormat>
  <Paragraphs>234</Paragraphs>
  <Slides>85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맑은 고딕</vt:lpstr>
      <vt:lpstr>배달의민족 한나</vt:lpstr>
      <vt:lpstr>10X10</vt:lpstr>
      <vt:lpstr>배달의민족 한나는 열한살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협업방식</vt:lpstr>
      <vt:lpstr>PowerPoint 프레젠테이션</vt:lpstr>
      <vt:lpstr>PowerPoint 프레젠테이션</vt:lpstr>
      <vt:lpstr>Conceptual Design</vt:lpstr>
      <vt:lpstr>패키지 다이어그램 - Main</vt:lpstr>
      <vt:lpstr>패키지 다이어그램 - Group</vt:lpstr>
      <vt:lpstr>패키지 다이어그램 - User</vt:lpstr>
      <vt:lpstr>패키지 다이어그램 - Admin</vt:lpstr>
      <vt:lpstr>PowerPoint 프레젠테이션</vt:lpstr>
      <vt:lpstr>Main</vt:lpstr>
      <vt:lpstr>회원 서비스 - 회원가입 - </vt:lpstr>
      <vt:lpstr>회원 서비스 - 회원가입 - </vt:lpstr>
      <vt:lpstr>회원 서비스 - 회원가입 - </vt:lpstr>
      <vt:lpstr>회원 서비스 - 회원가입 - </vt:lpstr>
      <vt:lpstr>회원 서비스 - 로그인 - </vt:lpstr>
      <vt:lpstr>회원 서비스 - 임시 비밀번호 발급 - </vt:lpstr>
      <vt:lpstr>그룹 모집 서비스 - 스터디 찾기 - </vt:lpstr>
      <vt:lpstr>그룹 모집 서비스 - 스터디 찾기 - </vt:lpstr>
      <vt:lpstr>그룹 모집 서비스 - 스터디 찾기 - </vt:lpstr>
      <vt:lpstr>그룹 모집 서비스 - 스터디 찾기 - </vt:lpstr>
      <vt:lpstr>그룹 모집 서비스 - 모집 게시판 preview - </vt:lpstr>
      <vt:lpstr>그룹 모집 서비스 - 모집 게시판 preview - </vt:lpstr>
      <vt:lpstr>그룹 모집 서비스 - 모집 게시판 리스트 - </vt:lpstr>
      <vt:lpstr>그룹 모집 서비스 - 모집 게시판 - </vt:lpstr>
      <vt:lpstr>그룹 모집 서비스 - 모집 게시판 - </vt:lpstr>
      <vt:lpstr>그룹 모집 서비스 - 모집 게시판 - </vt:lpstr>
      <vt:lpstr>그룹 모집 서비스 - 모집 게시판 - </vt:lpstr>
      <vt:lpstr>그룹 모집 서비스 - 모집 게시판 - </vt:lpstr>
      <vt:lpstr>그룹 모집 서비스 - 모집 게시판 - </vt:lpstr>
      <vt:lpstr>PowerPoint 프레젠테이션</vt:lpstr>
      <vt:lpstr>그룹 만들기</vt:lpstr>
      <vt:lpstr>그룹 메인</vt:lpstr>
      <vt:lpstr>그룹 메인 - 회원초대 - </vt:lpstr>
      <vt:lpstr>그룹 메인 - 회원관리 - </vt:lpstr>
      <vt:lpstr>그룹 메인 - 그룹 해제 - </vt:lpstr>
      <vt:lpstr>그룹 일정 - 일정 등록 - </vt:lpstr>
      <vt:lpstr>그룹 메인</vt:lpstr>
      <vt:lpstr>그룹 QnA - 그룹 QnA - </vt:lpstr>
      <vt:lpstr>그룹 QnA - 그룹 QnA 등록 - </vt:lpstr>
      <vt:lpstr>그룹 QnA - 그룹 QnA 수정 - </vt:lpstr>
      <vt:lpstr>그룹 QnA - 그룹 QnA 댓글 - </vt:lpstr>
      <vt:lpstr>그룹 QnA - 그룹 QnA 검색 - </vt:lpstr>
      <vt:lpstr>PowerPoint 프레젠테이션</vt:lpstr>
      <vt:lpstr>그룹 메인 </vt:lpstr>
      <vt:lpstr>그룹 자유게시판 </vt:lpstr>
      <vt:lpstr>PowerPoint 프레젠테이션</vt:lpstr>
      <vt:lpstr>PowerPoint 프레젠테이션</vt:lpstr>
      <vt:lpstr>그룹 자유게시판 </vt:lpstr>
      <vt:lpstr>PowerPoint 프레젠테이션</vt:lpstr>
      <vt:lpstr>그룹 자유게시판 </vt:lpstr>
      <vt:lpstr>그룹 자유게시판 </vt:lpstr>
      <vt:lpstr>그룹 자유게시판 </vt:lpstr>
      <vt:lpstr>그룹 자유게시판 </vt:lpstr>
      <vt:lpstr>그룹 자유게시판 </vt:lpstr>
      <vt:lpstr>PowerPoint 프레젠테이션</vt:lpstr>
      <vt:lpstr>그룹 공지사항 </vt:lpstr>
      <vt:lpstr>그룹 공지사항 </vt:lpstr>
      <vt:lpstr>그룹 공지사항 </vt:lpstr>
      <vt:lpstr>그룹 공지사항 </vt:lpstr>
      <vt:lpstr>그룹 공지사항 </vt:lpstr>
      <vt:lpstr>그룹 공지사항 </vt:lpstr>
      <vt:lpstr>그룹 공지사항 </vt:lpstr>
      <vt:lpstr>PowerPoint 프레젠테이션</vt:lpstr>
      <vt:lpstr>그룹 파일공유 - 기본기능 - </vt:lpstr>
      <vt:lpstr>그룹 파일공유 - 기본기능 - </vt:lpstr>
      <vt:lpstr>그룹 파일공유 -  카테고리  - </vt:lpstr>
      <vt:lpstr>그룹 파일공유 -  카테고리  - </vt:lpstr>
      <vt:lpstr>도움말 -  FAQ  - </vt:lpstr>
      <vt:lpstr>도움말(FAQ) -  UI  - </vt:lpstr>
      <vt:lpstr>도움말(FAQ) -  UI  - </vt:lpstr>
      <vt:lpstr>QnA게시판 -  UI  - </vt:lpstr>
      <vt:lpstr>관리자모드 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asus</dc:creator>
  <cp:lastModifiedBy>asus</cp:lastModifiedBy>
  <cp:revision>182</cp:revision>
  <dcterms:created xsi:type="dcterms:W3CDTF">2017-09-14T14:05:04Z</dcterms:created>
  <dcterms:modified xsi:type="dcterms:W3CDTF">2017-11-02T04:14:35Z</dcterms:modified>
</cp:coreProperties>
</file>